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379" r:id="rId3"/>
    <p:sldId id="321" r:id="rId4"/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4" r:id="rId41"/>
    <p:sldId id="295" r:id="rId42"/>
    <p:sldId id="296" r:id="rId43"/>
    <p:sldId id="297" r:id="rId44"/>
    <p:sldId id="298" r:id="rId45"/>
    <p:sldId id="299" r:id="rId46"/>
    <p:sldId id="302" r:id="rId47"/>
    <p:sldId id="303" r:id="rId48"/>
    <p:sldId id="305" r:id="rId49"/>
    <p:sldId id="301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7" r:id="rId61"/>
    <p:sldId id="315" r:id="rId62"/>
    <p:sldId id="316" r:id="rId63"/>
    <p:sldId id="318" r:id="rId64"/>
    <p:sldId id="319" r:id="rId65"/>
    <p:sldId id="320" r:id="rId66"/>
    <p:sldId id="322" r:id="rId67"/>
    <p:sldId id="323" r:id="rId68"/>
    <p:sldId id="324" r:id="rId69"/>
    <p:sldId id="326" r:id="rId70"/>
    <p:sldId id="325" r:id="rId71"/>
    <p:sldId id="327" r:id="rId72"/>
    <p:sldId id="328" r:id="rId73"/>
    <p:sldId id="329" r:id="rId74"/>
    <p:sldId id="330" r:id="rId75"/>
    <p:sldId id="34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80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64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80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3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6568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755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057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126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27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0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2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6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3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616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21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188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7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0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251E4CF-DD4C-47F8-A26B-1D7611328DD2}" type="datetimeFigureOut">
              <a:rPr lang="ko-KR" altLang="en-US" smtClean="0"/>
              <a:t>2019-04-27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1813D-3BD0-4963-8FE7-6AFC905B6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524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aver.com/PostView.nhn?blogId=kingreddrake&amp;logNo=220681453071&amp;parentCategoryNo=&amp;categoryNo=29&amp;viewDate=&amp;isShowPopularPosts=false&amp;from=postVie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en.wikipedia.org/wiki/Resistor" TargetMode="External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48537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PCB Artwork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59980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3200" dirty="0" err="1" smtClean="0"/>
              <a:t>OrCAD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Ver</a:t>
            </a:r>
            <a:r>
              <a:rPr lang="en-US" altLang="ko-KR" sz="3200" dirty="0" smtClean="0"/>
              <a:t> 16.6</a:t>
            </a:r>
          </a:p>
          <a:p>
            <a:r>
              <a:rPr lang="en-US" altLang="ko-KR" sz="3200" dirty="0" smtClean="0"/>
              <a:t>2019 – 04 – 30 &amp; 05 – 03 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23298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04" y="431708"/>
            <a:ext cx="2957159" cy="23114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15" y="1479111"/>
            <a:ext cx="4991100" cy="44767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70" y="2889286"/>
            <a:ext cx="4639540" cy="38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Silkscreen_Top</a:t>
            </a:r>
            <a:r>
              <a:rPr lang="en-US" altLang="ko-KR" dirty="0" smtClean="0"/>
              <a:t> Film Data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361" y="2958218"/>
            <a:ext cx="2057400" cy="3095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0976" y="1557688"/>
            <a:ext cx="4586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Display → Color/Visibility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</a:rPr>
              <a:t>우측 그림과 같이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Off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222335" y="1557688"/>
            <a:ext cx="5491822" cy="5064921"/>
            <a:chOff x="6222335" y="1557688"/>
            <a:chExt cx="5491822" cy="50649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2335" y="1557688"/>
              <a:ext cx="5491822" cy="5064921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1222182" y="1853248"/>
              <a:ext cx="399011" cy="36625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3035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772" y="2242761"/>
            <a:ext cx="4556429" cy="4195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64029" y="3300153"/>
            <a:ext cx="856211" cy="13300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20240" y="3707476"/>
            <a:ext cx="1080655" cy="1496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20239" y="4251018"/>
            <a:ext cx="1080655" cy="1496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076604" y="2242762"/>
            <a:ext cx="4664746" cy="4195762"/>
            <a:chOff x="5993394" y="2147177"/>
            <a:chExt cx="4731331" cy="435731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394" y="2147177"/>
              <a:ext cx="4731331" cy="4357313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993395" y="3341715"/>
              <a:ext cx="1022548" cy="15794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15942" y="4340642"/>
              <a:ext cx="1097279" cy="16485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944772" y="1126058"/>
            <a:ext cx="8157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맑은 고딕" panose="020B0503020000020004" pitchFamily="50" charset="-127"/>
              </a:rPr>
              <a:t>아래 </a:t>
            </a:r>
            <a:r>
              <a:rPr lang="ko-KR" altLang="en-US" sz="2400" dirty="0">
                <a:latin typeface="맑은 고딕" panose="020B0503020000020004" pitchFamily="50" charset="-127"/>
              </a:rPr>
              <a:t>그림과 같이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해당 항목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Check Box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에 체크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및 색 지정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72874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51" y="2034531"/>
            <a:ext cx="4548900" cy="41957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078" y="2034531"/>
            <a:ext cx="3650034" cy="46432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72341" y="3366655"/>
            <a:ext cx="872837" cy="1496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45178" y="3291840"/>
            <a:ext cx="1870364" cy="1579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84751" y="501298"/>
            <a:ext cx="81571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맑은 고딕" panose="020B0503020000020004" pitchFamily="50" charset="-127"/>
              </a:rPr>
              <a:t>아래 </a:t>
            </a:r>
            <a:r>
              <a:rPr lang="ko-KR" altLang="en-US" sz="2400" dirty="0">
                <a:latin typeface="맑은 고딕" panose="020B0503020000020004" pitchFamily="50" charset="-127"/>
              </a:rPr>
              <a:t>그림과 같이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해당 항목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Check Box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에 체크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및 색 지정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smtClean="0"/>
              <a:t>Apply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→ OK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9" name="타원 8"/>
          <p:cNvSpPr/>
          <p:nvPr/>
        </p:nvSpPr>
        <p:spPr>
          <a:xfrm>
            <a:off x="2069869" y="5868785"/>
            <a:ext cx="556953" cy="28263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32702" y="5868784"/>
            <a:ext cx="556953" cy="28263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361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181" y="2445540"/>
            <a:ext cx="1914525" cy="2400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62" y="2503729"/>
            <a:ext cx="3545469" cy="39973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985" y="2553125"/>
            <a:ext cx="3219450" cy="102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9181" y="318946"/>
            <a:ext cx="4898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Manufacture → Artwork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sz="2400" dirty="0" smtClean="0"/>
              <a:t>TOP </a:t>
            </a:r>
            <a:r>
              <a:rPr lang="ko-KR" altLang="en-US" sz="2400" dirty="0" smtClean="0"/>
              <a:t>우 클릭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→ Add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err="1" smtClean="0"/>
              <a:t>Silkscreen_Top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입력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278307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805" y="1835025"/>
            <a:ext cx="3705158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2232" y="684706"/>
            <a:ext cx="6790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맑은 고딕" panose="020B0503020000020004" pitchFamily="50" charset="-127"/>
              </a:rPr>
              <a:t>새로운 추가 파일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‘</a:t>
            </a:r>
            <a:r>
              <a:rPr lang="en-US" altLang="ko-KR" sz="2400" dirty="0" err="1" smtClean="0">
                <a:latin typeface="맑은 고딕" panose="020B0503020000020004" pitchFamily="50" charset="-127"/>
              </a:rPr>
              <a:t>Silkscreen_Top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’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이 생성 되면 아래와 같이 값 설정 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6217920" y="3291840"/>
            <a:ext cx="1421476" cy="26600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197805" y="5586153"/>
            <a:ext cx="789831" cy="34082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0841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Soldermask_Top</a:t>
            </a:r>
            <a:r>
              <a:rPr lang="en-US" altLang="ko-KR" dirty="0" smtClean="0"/>
              <a:t> </a:t>
            </a:r>
            <a:r>
              <a:rPr lang="en-US" altLang="ko-KR" dirty="0"/>
              <a:t>Film Data </a:t>
            </a:r>
            <a:r>
              <a:rPr lang="ko-KR" altLang="en-US" dirty="0"/>
              <a:t>생성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184" y="2793523"/>
            <a:ext cx="2076450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969" y="1593194"/>
            <a:ext cx="4898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Display → Color/Visibility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</a:rPr>
              <a:t>우측 그림과 같이 </a:t>
            </a:r>
            <a:r>
              <a:rPr lang="en-US" altLang="ko-KR" sz="2400" dirty="0">
                <a:latin typeface="맑은 고딕" panose="020B0503020000020004" pitchFamily="50" charset="-127"/>
              </a:rPr>
              <a:t>Off </a:t>
            </a:r>
            <a:r>
              <a:rPr lang="ko-KR" altLang="en-US" sz="2400" dirty="0">
                <a:latin typeface="맑은 고딕" panose="020B0503020000020004" pitchFamily="50" charset="-127"/>
              </a:rPr>
              <a:t>클릭</a:t>
            </a:r>
            <a:endParaRPr lang="ko-KR" altLang="en-US" sz="2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926975" y="1593194"/>
            <a:ext cx="5334024" cy="4740064"/>
            <a:chOff x="6222335" y="1557688"/>
            <a:chExt cx="5491822" cy="506492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2335" y="1557688"/>
              <a:ext cx="5491822" cy="5064921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11222182" y="1853248"/>
              <a:ext cx="399011" cy="36625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37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63" y="2116011"/>
            <a:ext cx="4876349" cy="44908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99763" y="934865"/>
            <a:ext cx="8157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맑은 고딕" panose="020B0503020000020004" pitchFamily="50" charset="-127"/>
              </a:rPr>
              <a:t>아래 </a:t>
            </a:r>
            <a:r>
              <a:rPr lang="ko-KR" altLang="en-US" sz="2400" dirty="0">
                <a:latin typeface="맑은 고딕" panose="020B0503020000020004" pitchFamily="50" charset="-127"/>
              </a:rPr>
              <a:t>그림과 같이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해당 항목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Check Box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에 체크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및 색 지정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1014153" y="3266902"/>
            <a:ext cx="939338" cy="11637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53490" y="3358341"/>
            <a:ext cx="1130531" cy="1246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530512" y="2114258"/>
            <a:ext cx="4885241" cy="4492620"/>
            <a:chOff x="6563763" y="2114258"/>
            <a:chExt cx="4885241" cy="44926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3763" y="2114258"/>
              <a:ext cx="4885241" cy="449262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563763" y="2851265"/>
              <a:ext cx="1130531" cy="12469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19480" y="3125584"/>
              <a:ext cx="1715713" cy="12469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6023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0274" y="315884"/>
            <a:ext cx="8612732" cy="1312919"/>
          </a:xfrm>
        </p:spPr>
        <p:txBody>
          <a:bodyPr/>
          <a:lstStyle/>
          <a:p>
            <a:pPr algn="ctr"/>
            <a:r>
              <a:rPr lang="ko-KR" altLang="en-US" sz="2800" dirty="0" smtClean="0"/>
              <a:t>아래는 완성된 </a:t>
            </a:r>
            <a:r>
              <a:rPr lang="en-US" altLang="ko-KR" sz="2800" dirty="0" err="1" smtClean="0"/>
              <a:t>Soldermask_Top</a:t>
            </a:r>
            <a:r>
              <a:rPr lang="en-US" altLang="ko-KR" sz="2800" dirty="0" smtClean="0"/>
              <a:t> Film</a:t>
            </a:r>
            <a:r>
              <a:rPr lang="ko-KR" altLang="en-US" sz="2800" dirty="0" smtClean="0"/>
              <a:t>이다</a:t>
            </a:r>
            <a:r>
              <a:rPr lang="en-US" altLang="ko-KR" sz="2800" dirty="0" smtClean="0"/>
              <a:t>.</a:t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 smtClean="0"/>
              <a:t>Soldermask_Bottom</a:t>
            </a:r>
            <a:r>
              <a:rPr lang="en-US" altLang="ko-KR" sz="2800" dirty="0" smtClean="0"/>
              <a:t> Film</a:t>
            </a:r>
            <a:r>
              <a:rPr lang="ko-KR" altLang="en-US" sz="2800" dirty="0" smtClean="0"/>
              <a:t>도 똑같이 진행 하면 된다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4215" y="2052638"/>
            <a:ext cx="302485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206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014" y="2260340"/>
            <a:ext cx="1962150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25" y="2284642"/>
            <a:ext cx="3162300" cy="981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782" y="321348"/>
            <a:ext cx="6758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</a:rPr>
              <a:t>Manufacture → Artwork </a:t>
            </a:r>
            <a:r>
              <a:rPr lang="ko-KR" altLang="en-US" sz="2400" dirty="0">
                <a:latin typeface="맑은 고딕" panose="020B0503020000020004" pitchFamily="50" charset="-127"/>
              </a:rPr>
              <a:t>클릭</a:t>
            </a:r>
            <a:endParaRPr lang="en-US" altLang="ko-KR" sz="2400" dirty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smtClean="0"/>
              <a:t>TOP/BOTTOM </a:t>
            </a:r>
            <a:r>
              <a:rPr lang="ko-KR" altLang="en-US" sz="2400" dirty="0" smtClean="0"/>
              <a:t>우 </a:t>
            </a:r>
            <a:r>
              <a:rPr lang="ko-KR" altLang="en-US" sz="2400" dirty="0"/>
              <a:t>클릭 </a:t>
            </a:r>
            <a:r>
              <a:rPr lang="en-US" altLang="ko-KR" sz="2400" dirty="0">
                <a:latin typeface="맑은 고딕" panose="020B0503020000020004" pitchFamily="50" charset="-127"/>
              </a:rPr>
              <a:t>→ Add </a:t>
            </a:r>
            <a:r>
              <a:rPr lang="ko-KR" altLang="en-US" sz="2400" dirty="0">
                <a:latin typeface="맑은 고딕" panose="020B0503020000020004" pitchFamily="50" charset="-127"/>
              </a:rPr>
              <a:t>클릭</a:t>
            </a:r>
            <a:endParaRPr lang="en-US" altLang="ko-KR" sz="2400" dirty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err="1" smtClean="0"/>
              <a:t>Soldermask_Top</a:t>
            </a:r>
            <a:r>
              <a:rPr lang="en-US" altLang="ko-KR" sz="2400" dirty="0" smtClean="0"/>
              <a:t>/ </a:t>
            </a:r>
            <a:r>
              <a:rPr lang="en-US" altLang="ko-KR" sz="2400" dirty="0" err="1" smtClean="0"/>
              <a:t>Soldermask_Bottom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입력</a:t>
            </a:r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4169617" y="2260340"/>
            <a:ext cx="3714224" cy="4227036"/>
            <a:chOff x="4169617" y="2260340"/>
            <a:chExt cx="3714224" cy="42270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9617" y="2260340"/>
              <a:ext cx="3714224" cy="422703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128953" y="3466407"/>
              <a:ext cx="1388225" cy="23275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80589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4653" y="2076672"/>
            <a:ext cx="3693144" cy="41957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33352" y="814921"/>
            <a:ext cx="8215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</a:rPr>
              <a:t>새로운 추가 파일 </a:t>
            </a:r>
            <a:r>
              <a:rPr lang="en-US" altLang="ko-KR" sz="2400" dirty="0">
                <a:latin typeface="맑은 고딕" panose="020B0503020000020004" pitchFamily="50" charset="-127"/>
              </a:rPr>
              <a:t>‘</a:t>
            </a:r>
            <a:r>
              <a:rPr lang="en-US" altLang="ko-KR" sz="2400" dirty="0" err="1" smtClean="0">
                <a:latin typeface="맑은 고딕" panose="020B0503020000020004" pitchFamily="50" charset="-127"/>
              </a:rPr>
              <a:t>Soldermask_Top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’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과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‘</a:t>
            </a:r>
            <a:r>
              <a:rPr lang="en-US" altLang="ko-KR" sz="2400" dirty="0" err="1" smtClean="0">
                <a:latin typeface="맑은 고딕" panose="020B0503020000020004" pitchFamily="50" charset="-127"/>
              </a:rPr>
              <a:t>Soldermask_Bottom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’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이 </a:t>
            </a:r>
            <a:r>
              <a:rPr lang="ko-KR" altLang="en-US" sz="2400" dirty="0">
                <a:latin typeface="맑은 고딕" panose="020B0503020000020004" pitchFamily="50" charset="-127"/>
              </a:rPr>
              <a:t>생성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되면 각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파일에 대해 </a:t>
            </a:r>
            <a:r>
              <a:rPr lang="ko-KR" altLang="en-US" sz="2400" dirty="0">
                <a:latin typeface="맑은 고딕" panose="020B0503020000020004" pitchFamily="50" charset="-127"/>
              </a:rPr>
              <a:t>아래와 같이 값 설정 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6500553" y="3557847"/>
            <a:ext cx="1454727" cy="2493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6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Library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930349" y="1312923"/>
            <a:ext cx="2700302" cy="5348388"/>
            <a:chOff x="930349" y="1312923"/>
            <a:chExt cx="2700302" cy="53483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349" y="1312923"/>
              <a:ext cx="2700302" cy="534838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219499" y="2917768"/>
              <a:ext cx="290945" cy="17456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08" y="2171137"/>
            <a:ext cx="620164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Drill Draw Film Data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50" y="2856967"/>
            <a:ext cx="2085975" cy="313372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508866" y="1643308"/>
            <a:ext cx="5334024" cy="4740064"/>
            <a:chOff x="6222335" y="1557688"/>
            <a:chExt cx="5491822" cy="506492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2335" y="1557688"/>
              <a:ext cx="5491822" cy="5064921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11222182" y="1853248"/>
              <a:ext cx="399011" cy="36625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29343" y="1572836"/>
            <a:ext cx="4898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Display → Color/Visibility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</a:rPr>
              <a:t>우측 그림과 같이 </a:t>
            </a:r>
            <a:r>
              <a:rPr lang="en-US" altLang="ko-KR" sz="2400" dirty="0">
                <a:latin typeface="맑은 고딕" panose="020B0503020000020004" pitchFamily="50" charset="-127"/>
              </a:rPr>
              <a:t>Off </a:t>
            </a:r>
            <a:r>
              <a:rPr lang="ko-KR" altLang="en-US" sz="2400" dirty="0">
                <a:latin typeface="맑은 고딕" panose="020B0503020000020004" pitchFamily="50" charset="-127"/>
              </a:rPr>
              <a:t>클릭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54170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716" y="1886054"/>
            <a:ext cx="4576097" cy="41957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81181" y="1034618"/>
            <a:ext cx="8157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맑은 고딕" panose="020B0503020000020004" pitchFamily="50" charset="-127"/>
              </a:rPr>
              <a:t>아래 </a:t>
            </a:r>
            <a:r>
              <a:rPr lang="ko-KR" altLang="en-US" sz="2400" dirty="0">
                <a:latin typeface="맑은 고딕" panose="020B0503020000020004" pitchFamily="50" charset="-127"/>
              </a:rPr>
              <a:t>그림과 같이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해당 항목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Check Box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에 체크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및 색 지정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3682538" y="3333404"/>
            <a:ext cx="872837" cy="1246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55375" y="2826327"/>
            <a:ext cx="964276" cy="3121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571716" y="5744095"/>
            <a:ext cx="659462" cy="3377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54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176" y="2247658"/>
            <a:ext cx="10384146" cy="40807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17052" y="911275"/>
            <a:ext cx="67443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아래는 완성된 </a:t>
            </a:r>
            <a:r>
              <a:rPr lang="en-US" altLang="ko-KR" sz="2400" dirty="0" smtClean="0"/>
              <a:t>Drill Draw </a:t>
            </a:r>
            <a:r>
              <a:rPr lang="en-US" altLang="ko-KR" sz="2400" dirty="0"/>
              <a:t>Film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97175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219" y="2665420"/>
            <a:ext cx="1943100" cy="2390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020" y="2665420"/>
            <a:ext cx="3238500" cy="1038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6231" y="421101"/>
            <a:ext cx="6758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</a:rPr>
              <a:t>Manufacture → Artwork </a:t>
            </a:r>
            <a:r>
              <a:rPr lang="ko-KR" altLang="en-US" sz="2400" dirty="0">
                <a:latin typeface="맑은 고딕" panose="020B0503020000020004" pitchFamily="50" charset="-127"/>
              </a:rPr>
              <a:t>클릭</a:t>
            </a:r>
            <a:endParaRPr lang="en-US" altLang="ko-KR" sz="2400" dirty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smtClean="0"/>
              <a:t>TOP </a:t>
            </a:r>
            <a:r>
              <a:rPr lang="ko-KR" altLang="en-US" sz="2400" dirty="0" smtClean="0"/>
              <a:t>우 </a:t>
            </a:r>
            <a:r>
              <a:rPr lang="ko-KR" altLang="en-US" sz="2400" dirty="0"/>
              <a:t>클릭 </a:t>
            </a:r>
            <a:r>
              <a:rPr lang="en-US" altLang="ko-KR" sz="2400" dirty="0">
                <a:latin typeface="맑은 고딕" panose="020B0503020000020004" pitchFamily="50" charset="-127"/>
              </a:rPr>
              <a:t>→ Add </a:t>
            </a:r>
            <a:r>
              <a:rPr lang="ko-KR" altLang="en-US" sz="2400" dirty="0">
                <a:latin typeface="맑은 고딕" panose="020B0503020000020004" pitchFamily="50" charset="-127"/>
              </a:rPr>
              <a:t>클릭</a:t>
            </a:r>
            <a:endParaRPr lang="en-US" altLang="ko-KR" sz="2400" dirty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err="1" smtClean="0"/>
              <a:t>Drill_Draw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입력</a:t>
            </a:r>
            <a:endParaRPr lang="ko-KR" altLang="en-US" sz="2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658041" y="2665420"/>
            <a:ext cx="3463988" cy="3919061"/>
            <a:chOff x="3658041" y="2665420"/>
            <a:chExt cx="3463988" cy="39190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8041" y="2665420"/>
              <a:ext cx="3463988" cy="391906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339244" y="4214553"/>
              <a:ext cx="1305098" cy="20781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8681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1198" y="2094805"/>
            <a:ext cx="3697470" cy="41957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42901" y="931160"/>
            <a:ext cx="8215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</a:rPr>
              <a:t>새로운 추가 파일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‘</a:t>
            </a:r>
            <a:r>
              <a:rPr lang="en-US" altLang="ko-KR" sz="2400" dirty="0" err="1" smtClean="0">
                <a:latin typeface="맑은 고딕" panose="020B0503020000020004" pitchFamily="50" charset="-127"/>
              </a:rPr>
              <a:t>Drill_Draw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’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이 </a:t>
            </a:r>
            <a:r>
              <a:rPr lang="ko-KR" altLang="en-US" sz="2400" dirty="0">
                <a:latin typeface="맑은 고딕" panose="020B0503020000020004" pitchFamily="50" charset="-127"/>
              </a:rPr>
              <a:t>생성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되면 파일에 대해 </a:t>
            </a:r>
            <a:r>
              <a:rPr lang="ko-KR" altLang="en-US" sz="2400" dirty="0">
                <a:latin typeface="맑은 고딕" panose="020B0503020000020004" pitchFamily="50" charset="-127"/>
              </a:rPr>
              <a:t>아래와 같이 값 설정 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5850774" y="3591098"/>
            <a:ext cx="1406237" cy="2327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167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857" y="95271"/>
            <a:ext cx="9404723" cy="1035260"/>
          </a:xfrm>
        </p:spPr>
        <p:txBody>
          <a:bodyPr/>
          <a:lstStyle/>
          <a:p>
            <a:r>
              <a:rPr lang="en-US" altLang="ko-KR" dirty="0" smtClean="0"/>
              <a:t>Gerber Film </a:t>
            </a:r>
            <a:r>
              <a:rPr lang="ko-KR" altLang="en-US" dirty="0" smtClean="0"/>
              <a:t>추출 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0880" y="1931691"/>
            <a:ext cx="2009775" cy="2400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29" y="4995573"/>
            <a:ext cx="2962275" cy="1381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9857" y="964249"/>
            <a:ext cx="9960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지금까지 </a:t>
            </a:r>
            <a:r>
              <a:rPr lang="en-US" altLang="ko-KR" sz="2400" dirty="0"/>
              <a:t>PCB</a:t>
            </a:r>
            <a:r>
              <a:rPr lang="ko-KR" altLang="en-US" sz="2400" dirty="0"/>
              <a:t>제작 업체에 보낼 </a:t>
            </a:r>
            <a:r>
              <a:rPr lang="en-US" altLang="ko-KR" sz="2400" dirty="0"/>
              <a:t>Gerber Film Data</a:t>
            </a:r>
            <a:r>
              <a:rPr lang="ko-KR" altLang="en-US" sz="2400" dirty="0"/>
              <a:t>를 만들었고</a:t>
            </a:r>
            <a:r>
              <a:rPr lang="en-US" altLang="ko-KR" sz="2400" dirty="0"/>
              <a:t>, </a:t>
            </a:r>
            <a:r>
              <a:rPr lang="ko-KR" altLang="en-US" sz="2400" dirty="0"/>
              <a:t>추출하는 일만 </a:t>
            </a:r>
            <a:r>
              <a:rPr lang="ko-KR" altLang="en-US" sz="2400" dirty="0" smtClean="0"/>
              <a:t>남았다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2126" y="2211715"/>
            <a:ext cx="67586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</a:rPr>
              <a:t>Manufacture → Artwork </a:t>
            </a:r>
            <a:r>
              <a:rPr lang="ko-KR" altLang="en-US" sz="2400" dirty="0">
                <a:latin typeface="맑은 고딕" panose="020B0503020000020004" pitchFamily="50" charset="-127"/>
              </a:rPr>
              <a:t>클릭</a:t>
            </a:r>
            <a:endParaRPr lang="en-US" altLang="ko-KR" sz="2400" dirty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ko-KR" altLang="en-US" sz="2400" dirty="0" smtClean="0"/>
              <a:t>모든 파일 클릭 </a:t>
            </a:r>
            <a:endParaRPr lang="en-US" altLang="ko-KR" sz="2400" dirty="0" smtClean="0"/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Select All </a:t>
            </a:r>
            <a:r>
              <a:rPr lang="ko-KR" altLang="en-US" sz="2400" dirty="0">
                <a:latin typeface="맑은 고딕" panose="020B0503020000020004" pitchFamily="50" charset="-127"/>
              </a:rPr>
              <a:t>클릭</a:t>
            </a:r>
            <a:endParaRPr lang="en-US" altLang="ko-KR" sz="2400" dirty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smtClean="0"/>
              <a:t>Create Artwork </a:t>
            </a:r>
            <a:r>
              <a:rPr lang="ko-KR" altLang="en-US" sz="2400" dirty="0" smtClean="0"/>
              <a:t>클릭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7712556" y="1931691"/>
            <a:ext cx="3720042" cy="4223341"/>
            <a:chOff x="7712556" y="1931691"/>
            <a:chExt cx="3720042" cy="42233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2556" y="1931691"/>
              <a:ext cx="3720042" cy="4223341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988531" y="2801389"/>
              <a:ext cx="349134" cy="86452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988531" y="4472247"/>
              <a:ext cx="490451" cy="24938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33756" y="5064257"/>
              <a:ext cx="901931" cy="38889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0564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2815" y="9889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 smtClean="0"/>
              <a:t>아래와 같이 </a:t>
            </a:r>
            <a:r>
              <a:rPr lang="en-US" altLang="ko-KR" sz="2400" dirty="0" smtClean="0"/>
              <a:t>Data</a:t>
            </a:r>
            <a:r>
              <a:rPr lang="ko-KR" altLang="en-US" sz="2400" dirty="0"/>
              <a:t>가 추출 되었고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추출된 </a:t>
            </a:r>
            <a:r>
              <a:rPr lang="ko-KR" altLang="en-US" sz="2400" dirty="0"/>
              <a:t>데이터를 업체에 </a:t>
            </a:r>
            <a:r>
              <a:rPr lang="ko-KR" altLang="en-US" sz="2400" dirty="0" smtClean="0"/>
              <a:t>보내면 </a:t>
            </a:r>
            <a:r>
              <a:rPr lang="ko-KR" altLang="en-US" sz="2400" dirty="0"/>
              <a:t>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4535848" y="2065713"/>
            <a:ext cx="3269933" cy="3366365"/>
            <a:chOff x="4535848" y="2065713"/>
            <a:chExt cx="3269933" cy="336636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5848" y="2065713"/>
              <a:ext cx="3269933" cy="336636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070764" y="4089862"/>
              <a:ext cx="2735017" cy="134221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916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96" y="1188232"/>
            <a:ext cx="2724150" cy="51339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23390" y="1736753"/>
            <a:ext cx="6210300" cy="3667125"/>
            <a:chOff x="923390" y="1736753"/>
            <a:chExt cx="6210300" cy="36671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90" y="1736753"/>
              <a:ext cx="6210300" cy="36671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383280" y="3366654"/>
              <a:ext cx="1005403" cy="36933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Ctrl + 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6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부품 배치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편집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18" y="1498976"/>
            <a:ext cx="2762250" cy="4791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53" y="1676111"/>
            <a:ext cx="8182780" cy="44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2" y="1112237"/>
            <a:ext cx="2724150" cy="5153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03" y="1483776"/>
            <a:ext cx="8986997" cy="44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3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0" y="884525"/>
            <a:ext cx="2724150" cy="5172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74" y="1329266"/>
            <a:ext cx="9015001" cy="44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1" y="938211"/>
            <a:ext cx="2724150" cy="4981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960" y="1279306"/>
            <a:ext cx="9032913" cy="42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2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3" y="863051"/>
            <a:ext cx="2733675" cy="5248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04" y="1393803"/>
            <a:ext cx="8575963" cy="41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0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81" y="929985"/>
            <a:ext cx="2752725" cy="4914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66" y="1268998"/>
            <a:ext cx="8654603" cy="42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7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8" y="801398"/>
            <a:ext cx="2781300" cy="5172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72" y="1225117"/>
            <a:ext cx="8689889" cy="432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8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 </a:t>
            </a:r>
            <a:r>
              <a:rPr lang="en-US" altLang="ko-KR" dirty="0" smtClean="0"/>
              <a:t>List (</a:t>
            </a:r>
            <a:r>
              <a:rPr lang="ko-KR" altLang="en-US" dirty="0" smtClean="0"/>
              <a:t>참고 문헌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6111" y="2054676"/>
            <a:ext cx="102916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/>
              <a:t>홍춘선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“</a:t>
            </a:r>
            <a:r>
              <a:rPr lang="ko-KR" altLang="en-US" sz="2400" dirty="0" smtClean="0"/>
              <a:t>쉽게 배우는 </a:t>
            </a:r>
            <a:r>
              <a:rPr lang="en-US" altLang="ko-KR" sz="2400" dirty="0" smtClean="0"/>
              <a:t>PCB artwork</a:t>
            </a:r>
            <a:r>
              <a:rPr lang="ko-KR" altLang="en-US" sz="2400" dirty="0" smtClean="0"/>
              <a:t> </a:t>
            </a:r>
            <a:r>
              <a:rPr lang="en-US" altLang="ko-KR" sz="2400" dirty="0" err="1" smtClean="0"/>
              <a:t>OrCAD</a:t>
            </a:r>
            <a:r>
              <a:rPr lang="en-US" altLang="ko-KR" sz="2400" dirty="0" smtClean="0"/>
              <a:t> Ver16.6,” </a:t>
            </a:r>
            <a:r>
              <a:rPr lang="en-US" altLang="ko-KR" sz="2400" dirty="0" err="1" smtClean="0"/>
              <a:t>KwangMoonKag</a:t>
            </a:r>
            <a:r>
              <a:rPr lang="en-US" altLang="ko-KR" sz="2400" dirty="0" smtClean="0"/>
              <a:t>, </a:t>
            </a:r>
          </a:p>
          <a:p>
            <a:r>
              <a:rPr lang="en-US" altLang="ko-KR" sz="2400" dirty="0" smtClean="0"/>
              <a:t>2018, Korea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en-US" altLang="ko-KR" sz="2400" dirty="0">
                <a:hlinkClick r:id="rId2"/>
              </a:rPr>
              <a:t>http://</a:t>
            </a:r>
            <a:r>
              <a:rPr lang="en-US" altLang="ko-KR" sz="2400" dirty="0" smtClean="0">
                <a:hlinkClick r:id="rId2"/>
              </a:rPr>
              <a:t>blog.naver.com/PostView.nhn?blogId=kingreddrake&amp;logNo</a:t>
            </a:r>
          </a:p>
          <a:p>
            <a:r>
              <a:rPr lang="en-US" altLang="ko-KR" sz="2400" dirty="0" smtClean="0">
                <a:hlinkClick r:id="rId2"/>
              </a:rPr>
              <a:t>=</a:t>
            </a:r>
            <a:r>
              <a:rPr lang="en-US" altLang="ko-KR" sz="2400" dirty="0">
                <a:hlinkClick r:id="rId2"/>
              </a:rPr>
              <a:t>220681453071&amp;parentCategoryNo=&amp;</a:t>
            </a:r>
            <a:r>
              <a:rPr lang="en-US" altLang="ko-KR" sz="2400" dirty="0" err="1" smtClean="0">
                <a:hlinkClick r:id="rId2"/>
              </a:rPr>
              <a:t>categoryNo</a:t>
            </a:r>
            <a:endParaRPr lang="en-US" altLang="ko-KR" sz="2400" dirty="0" smtClean="0">
              <a:hlinkClick r:id="rId2"/>
            </a:endParaRPr>
          </a:p>
          <a:p>
            <a:r>
              <a:rPr lang="en-US" altLang="ko-KR" sz="2400" dirty="0" smtClean="0">
                <a:hlinkClick r:id="rId2"/>
              </a:rPr>
              <a:t>=</a:t>
            </a:r>
            <a:r>
              <a:rPr lang="en-US" altLang="ko-KR" sz="2400" dirty="0">
                <a:hlinkClick r:id="rId2"/>
              </a:rPr>
              <a:t>29&amp;viewDate=&amp;</a:t>
            </a:r>
            <a:r>
              <a:rPr lang="en-US" altLang="ko-KR" sz="2400" dirty="0" err="1">
                <a:hlinkClick r:id="rId2"/>
              </a:rPr>
              <a:t>isShowPopularPosts</a:t>
            </a:r>
            <a:r>
              <a:rPr lang="en-US" altLang="ko-KR" sz="2400" dirty="0">
                <a:hlinkClick r:id="rId2"/>
              </a:rPr>
              <a:t>=</a:t>
            </a:r>
            <a:r>
              <a:rPr lang="en-US" altLang="ko-KR" sz="2400" dirty="0" err="1">
                <a:hlinkClick r:id="rId2"/>
              </a:rPr>
              <a:t>false&amp;from</a:t>
            </a:r>
            <a:r>
              <a:rPr lang="en-US" altLang="ko-KR" sz="2400" dirty="0">
                <a:hlinkClick r:id="rId2"/>
              </a:rPr>
              <a:t>=</a:t>
            </a:r>
            <a:r>
              <a:rPr lang="en-US" altLang="ko-KR" sz="2400" dirty="0" err="1">
                <a:hlinkClick r:id="rId2"/>
              </a:rPr>
              <a:t>postView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37806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76400" y="1250200"/>
            <a:ext cx="609600" cy="4324350"/>
            <a:chOff x="1676400" y="1250200"/>
            <a:chExt cx="609600" cy="43243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400" y="1250200"/>
              <a:ext cx="609600" cy="432435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676400" y="3125586"/>
              <a:ext cx="304800" cy="28678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176" y="1769312"/>
            <a:ext cx="41624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105" y="2011592"/>
            <a:ext cx="4171950" cy="32670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646699" y="1497243"/>
            <a:ext cx="619125" cy="4295775"/>
            <a:chOff x="1646699" y="1497243"/>
            <a:chExt cx="619125" cy="42957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6699" y="1497243"/>
              <a:ext cx="619125" cy="429577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956261" y="3067397"/>
              <a:ext cx="304800" cy="28678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344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82" y="660861"/>
            <a:ext cx="10592743" cy="557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1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0" y="1030778"/>
            <a:ext cx="8379684" cy="5400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77524" y="2734887"/>
            <a:ext cx="3514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해당 부품 선택 후 우 클릭</a:t>
            </a:r>
            <a:r>
              <a:rPr lang="en-US" altLang="ko-KR" sz="4000" dirty="0" smtClean="0"/>
              <a:t>!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87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894458"/>
            <a:ext cx="6448604" cy="52320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662" y="1470647"/>
            <a:ext cx="619125" cy="4295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7336" y="2645326"/>
            <a:ext cx="3674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배선 할 때 </a:t>
            </a:r>
            <a:r>
              <a:rPr lang="en-US" altLang="ko-KR" sz="2400" dirty="0" smtClean="0"/>
              <a:t>W </a:t>
            </a:r>
            <a:r>
              <a:rPr lang="ko-KR" altLang="en-US" sz="2400" dirty="0" smtClean="0"/>
              <a:t>단축키 사용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배선 끝난 후 </a:t>
            </a:r>
            <a:r>
              <a:rPr lang="en-US" altLang="ko-KR" sz="2400" dirty="0" smtClean="0"/>
              <a:t>ESC</a:t>
            </a:r>
            <a:r>
              <a:rPr lang="ko-KR" altLang="en-US" sz="2400" dirty="0" smtClean="0"/>
              <a:t>키 누름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26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76" y="2369684"/>
            <a:ext cx="7212676" cy="438433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771375" y="212952"/>
            <a:ext cx="5734850" cy="1943371"/>
            <a:chOff x="2771375" y="212952"/>
            <a:chExt cx="5734850" cy="194337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375" y="212952"/>
              <a:ext cx="5734850" cy="194337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281949" y="723208"/>
              <a:ext cx="324197" cy="30757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3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50" y="1474175"/>
            <a:ext cx="10136037" cy="44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1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26" y="407458"/>
            <a:ext cx="92297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7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4" y="1724993"/>
            <a:ext cx="3646759" cy="295081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114800" y="1125832"/>
            <a:ext cx="7957012" cy="5288302"/>
            <a:chOff x="4114800" y="1125832"/>
            <a:chExt cx="7957012" cy="52883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4800" y="1125832"/>
              <a:ext cx="7957012" cy="528830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237913" y="2951018"/>
              <a:ext cx="1454727" cy="49876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21420" y="211649"/>
            <a:ext cx="9404723" cy="1400530"/>
          </a:xfrm>
        </p:spPr>
        <p:txBody>
          <a:bodyPr/>
          <a:lstStyle/>
          <a:p>
            <a:r>
              <a:rPr lang="ko-KR" altLang="en-US" dirty="0" smtClean="0"/>
              <a:t>부품값 편집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65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49" y="375024"/>
            <a:ext cx="92011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3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설치 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7631" y="2568308"/>
            <a:ext cx="9645044" cy="2535708"/>
          </a:xfrm>
        </p:spPr>
        <p:txBody>
          <a:bodyPr/>
          <a:lstStyle/>
          <a:p>
            <a:r>
              <a:rPr lang="en-US" altLang="ko-KR" sz="2800" dirty="0" smtClean="0"/>
              <a:t>C:\Cadence\SPB_16.6\tools\capture\Capture.exe</a:t>
            </a:r>
          </a:p>
          <a:p>
            <a:endParaRPr lang="en-US" altLang="ko-KR" sz="2800" dirty="0"/>
          </a:p>
          <a:p>
            <a:r>
              <a:rPr lang="en-US" altLang="ko-KR" sz="2800" dirty="0"/>
              <a:t>C:\</a:t>
            </a:r>
            <a:r>
              <a:rPr lang="en-US" altLang="ko-KR" sz="2800" dirty="0" smtClean="0"/>
              <a:t>Cadence\SPB_16.6\tools\pcb\bin\allegro.exe</a:t>
            </a:r>
            <a:endParaRPr lang="en-US" altLang="ko-KR" sz="2800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29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Annotate: </a:t>
            </a:r>
            <a:r>
              <a:rPr lang="ko-KR" altLang="en-US" dirty="0" smtClean="0"/>
              <a:t>부품들의 참조 번호 정렬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345254" y="1518743"/>
            <a:ext cx="6313413" cy="4857119"/>
            <a:chOff x="345254" y="1518743"/>
            <a:chExt cx="6313413" cy="485711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254" y="1518743"/>
              <a:ext cx="6313413" cy="485711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90698" y="2892829"/>
              <a:ext cx="789709" cy="24938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80408" y="3947302"/>
              <a:ext cx="756458" cy="23449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91250" y="1518743"/>
            <a:ext cx="4605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프로젝트 창 클릭</a:t>
            </a:r>
            <a:r>
              <a:rPr lang="en-US" altLang="ko-KR" sz="2800" dirty="0" smtClean="0"/>
              <a:t>, PAGE1 </a:t>
            </a:r>
            <a:r>
              <a:rPr lang="ko-KR" altLang="en-US" sz="2800" dirty="0" smtClean="0"/>
              <a:t>클릭 해서 파란색 </a:t>
            </a:r>
            <a:endParaRPr lang="en-US" altLang="ko-KR" sz="2800" dirty="0" smtClean="0"/>
          </a:p>
          <a:p>
            <a:r>
              <a:rPr lang="ko-KR" altLang="en-US" sz="2800" dirty="0" smtClean="0"/>
              <a:t>표시가 되도록 함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763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75" y="1159033"/>
            <a:ext cx="4096322" cy="4772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1541" y="1793063"/>
            <a:ext cx="4605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Tools </a:t>
            </a:r>
            <a:r>
              <a:rPr lang="ko-KR" altLang="en-US" sz="2800" dirty="0" smtClean="0"/>
              <a:t>클릭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그리고 </a:t>
            </a:r>
            <a:r>
              <a:rPr lang="en-US" altLang="ko-KR" sz="2800" dirty="0" smtClean="0"/>
              <a:t>Annotate </a:t>
            </a:r>
            <a:r>
              <a:rPr lang="ko-KR" altLang="en-US" sz="2800" dirty="0" smtClean="0"/>
              <a:t>클릭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85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20198" y="939338"/>
            <a:ext cx="5000268" cy="5719156"/>
            <a:chOff x="120198" y="939338"/>
            <a:chExt cx="5000268" cy="57191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98" y="939338"/>
              <a:ext cx="5000268" cy="571915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99258" y="2917767"/>
              <a:ext cx="1504603" cy="1911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901" y="1255222"/>
            <a:ext cx="6709376" cy="4688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8792" y="249864"/>
            <a:ext cx="6266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Part reference</a:t>
            </a:r>
            <a:r>
              <a:rPr lang="ko-KR" altLang="en-US" sz="2800" dirty="0" smtClean="0"/>
              <a:t>가 숫자에서 </a:t>
            </a:r>
            <a:r>
              <a:rPr lang="en-US" altLang="ko-KR" sz="2800" dirty="0" smtClean="0"/>
              <a:t>‘?’</a:t>
            </a:r>
            <a:r>
              <a:rPr lang="ko-KR" altLang="en-US" sz="2800" dirty="0" smtClean="0"/>
              <a:t>로 변함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543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94531" y="1253187"/>
            <a:ext cx="4473286" cy="5114362"/>
            <a:chOff x="194531" y="1253187"/>
            <a:chExt cx="4473286" cy="51143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531" y="1253187"/>
              <a:ext cx="4473286" cy="511436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369919" y="2743200"/>
              <a:ext cx="1487978" cy="16625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51" y="1150488"/>
            <a:ext cx="6670539" cy="5444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7897" y="76670"/>
            <a:ext cx="7086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이 작업은 회로도의 부품 번호를 위쪽에서 아래 쪽으로 내려오면서 부여한다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11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DRC (Design Rules Check)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523304"/>
            <a:ext cx="4258269" cy="49917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4836" y="1753985"/>
            <a:ext cx="6458989" cy="259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이 작업은 </a:t>
            </a:r>
            <a:r>
              <a:rPr lang="ko-KR" altLang="en-US" sz="2800" dirty="0" err="1" smtClean="0"/>
              <a:t>회로도를</a:t>
            </a:r>
            <a:r>
              <a:rPr lang="ko-KR" altLang="en-US" sz="2800" dirty="0" smtClean="0"/>
              <a:t> 완성한 후 회로도 설계에 이상이 있는지 없는지를 점검해 주는 것으로 회로의 동작 여부를 점검해 주지는 않는다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67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296" y="2876204"/>
            <a:ext cx="5410200" cy="3705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36970" y="1675875"/>
            <a:ext cx="5852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/>
              <a:t>DRC </a:t>
            </a:r>
            <a:r>
              <a:rPr lang="ko-KR" altLang="en-US" sz="2400" dirty="0" smtClean="0"/>
              <a:t>수행에서 아무 문제가 없으면 아래 그림과 같은 메모장이 나타나게 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68518" y="1406664"/>
            <a:ext cx="5686425" cy="5310881"/>
            <a:chOff x="268518" y="1368304"/>
            <a:chExt cx="5686425" cy="53108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518" y="1469010"/>
              <a:ext cx="5686425" cy="521017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801388" y="3155541"/>
              <a:ext cx="1936866" cy="23275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01533" y="4363658"/>
              <a:ext cx="1626524" cy="23275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5264" y="5120116"/>
              <a:ext cx="3399905" cy="67887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H="1">
              <a:off x="4247803" y="1368304"/>
              <a:ext cx="922713" cy="16625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52008" y="206335"/>
            <a:ext cx="7061229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이는</a:t>
            </a:r>
            <a:r>
              <a:rPr lang="en-US" altLang="ko-KR" sz="2400" dirty="0" smtClean="0"/>
              <a:t> DRC </a:t>
            </a:r>
            <a:r>
              <a:rPr lang="ko-KR" altLang="en-US" sz="2400" dirty="0" smtClean="0"/>
              <a:t>수행 중 경고 메시지 등이 있을 경우 확인할 수 있도록 하는 것이다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12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06" y="1416021"/>
            <a:ext cx="3823229" cy="3929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2080" y="2236124"/>
            <a:ext cx="629273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또한 </a:t>
            </a:r>
            <a:r>
              <a:rPr lang="en-US" altLang="ko-KR" sz="2400" dirty="0" smtClean="0"/>
              <a:t>DRC</a:t>
            </a:r>
            <a:r>
              <a:rPr lang="ko-KR" altLang="en-US" sz="2400" dirty="0" smtClean="0"/>
              <a:t>보고서 파일은 옆 그림과 같이 </a:t>
            </a:r>
            <a:r>
              <a:rPr lang="en-US" altLang="ko-KR" sz="2400" dirty="0" smtClean="0"/>
              <a:t>Project Manager  </a:t>
            </a:r>
            <a:r>
              <a:rPr lang="ko-KR" altLang="en-US" sz="2400" dirty="0" smtClean="0"/>
              <a:t>창을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통해서도 볼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31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354" y="461031"/>
            <a:ext cx="9811300" cy="1400530"/>
          </a:xfrm>
        </p:spPr>
        <p:txBody>
          <a:bodyPr/>
          <a:lstStyle/>
          <a:p>
            <a:r>
              <a:rPr lang="en-US" altLang="ko-KR" dirty="0" smtClean="0"/>
              <a:t>PCB Footprint, PCB Editor </a:t>
            </a:r>
            <a:r>
              <a:rPr lang="ko-KR" altLang="en-US" dirty="0" smtClean="0"/>
              <a:t>사용 전 작업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2069870"/>
            <a:ext cx="8520546" cy="32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이 작업은 </a:t>
            </a:r>
            <a:r>
              <a:rPr lang="en-US" altLang="ko-KR" sz="2800" dirty="0" smtClean="0"/>
              <a:t>PCB Editor</a:t>
            </a:r>
            <a:r>
              <a:rPr lang="ko-KR" altLang="en-US" sz="2800" dirty="0" smtClean="0"/>
              <a:t>를 사용하기 위하여 작성한 </a:t>
            </a:r>
            <a:r>
              <a:rPr lang="ko-KR" altLang="en-US" sz="2800" dirty="0" err="1" smtClean="0"/>
              <a:t>회로도에</a:t>
            </a:r>
            <a:r>
              <a:rPr lang="ko-KR" altLang="en-US" sz="2800" dirty="0" smtClean="0"/>
              <a:t> 대한 </a:t>
            </a:r>
            <a:r>
              <a:rPr lang="en-US" altLang="ko-KR" sz="2800" dirty="0" smtClean="0"/>
              <a:t>Netlist</a:t>
            </a:r>
            <a:r>
              <a:rPr lang="ko-KR" altLang="en-US" sz="2800" dirty="0" smtClean="0"/>
              <a:t>를 추출해야 하는데 </a:t>
            </a:r>
            <a:r>
              <a:rPr lang="ko-KR" altLang="en-US" sz="2800" dirty="0" err="1" smtClean="0"/>
              <a:t>회로도에</a:t>
            </a:r>
            <a:r>
              <a:rPr lang="ko-KR" altLang="en-US" sz="2800" dirty="0" smtClean="0"/>
              <a:t> 있는 각 부품마다 실제 </a:t>
            </a:r>
            <a:r>
              <a:rPr lang="en-US" altLang="ko-KR" sz="2800" dirty="0" smtClean="0"/>
              <a:t>PCB Board </a:t>
            </a:r>
            <a:r>
              <a:rPr lang="ko-KR" altLang="en-US" sz="2800" dirty="0" smtClean="0"/>
              <a:t>완성 후 실장 될 물리적인 형태의 부품들을 연결시켜 주어야 하는 작업이다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688" y="2609529"/>
            <a:ext cx="2542481" cy="2163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1722" y="4789782"/>
            <a:ext cx="1970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PCB Editor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467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15656"/>
              </p:ext>
            </p:extLst>
          </p:nvPr>
        </p:nvGraphicFramePr>
        <p:xfrm>
          <a:off x="1757680" y="2186248"/>
          <a:ext cx="9131993" cy="3672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190">
                  <a:extLst>
                    <a:ext uri="{9D8B030D-6E8A-4147-A177-3AD203B41FA5}">
                      <a16:colId xmlns:a16="http://schemas.microsoft.com/office/drawing/2014/main" val="3533776076"/>
                    </a:ext>
                  </a:extLst>
                </a:gridCol>
                <a:gridCol w="4193453">
                  <a:extLst>
                    <a:ext uri="{9D8B030D-6E8A-4147-A177-3AD203B41FA5}">
                      <a16:colId xmlns:a16="http://schemas.microsoft.com/office/drawing/2014/main" val="3408927367"/>
                    </a:ext>
                  </a:extLst>
                </a:gridCol>
                <a:gridCol w="2925350">
                  <a:extLst>
                    <a:ext uri="{9D8B030D-6E8A-4147-A177-3AD203B41FA5}">
                      <a16:colId xmlns:a16="http://schemas.microsoft.com/office/drawing/2014/main" val="1069816570"/>
                    </a:ext>
                  </a:extLst>
                </a:gridCol>
              </a:tblGrid>
              <a:tr h="726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Capture Parts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PCB Editor parts (Footprint)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000692"/>
                  </a:ext>
                </a:extLst>
              </a:tr>
              <a:tr h="420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색 저항 </a:t>
                      </a:r>
                      <a:r>
                        <a:rPr lang="en-US" altLang="ko-KR" dirty="0" smtClean="0"/>
                        <a:t>(R)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RES400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795702"/>
                  </a:ext>
                </a:extLst>
              </a:tr>
              <a:tr h="420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전해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콘덴서 </a:t>
                      </a:r>
                      <a:r>
                        <a:rPr lang="en-US" altLang="ko-KR" dirty="0" smtClean="0"/>
                        <a:t>(CAP</a:t>
                      </a:r>
                      <a:r>
                        <a:rPr lang="en-US" altLang="ko-KR" baseline="0" dirty="0" smtClean="0"/>
                        <a:t> POL)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CAP196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979020"/>
                  </a:ext>
                </a:extLst>
              </a:tr>
              <a:tr h="420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콘덴서 </a:t>
                      </a:r>
                      <a:r>
                        <a:rPr lang="en-US" altLang="ko-KR" dirty="0" smtClean="0"/>
                        <a:t>(CAP NP)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CAPCK05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819534"/>
                  </a:ext>
                </a:extLst>
              </a:tr>
              <a:tr h="420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트랜지스터 </a:t>
                      </a:r>
                      <a:r>
                        <a:rPr lang="en-US" altLang="ko-KR" dirty="0" smtClean="0"/>
                        <a:t>(NPN ECB)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TO92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241838"/>
                  </a:ext>
                </a:extLst>
              </a:tr>
              <a:tr h="420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푸시 버튼 스위치 </a:t>
                      </a:r>
                      <a:r>
                        <a:rPr lang="en-US" altLang="ko-KR" dirty="0" smtClean="0"/>
                        <a:t>(SW PUSHBUTTON)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JUMPER2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070023"/>
                  </a:ext>
                </a:extLst>
              </a:tr>
              <a:tr h="420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발광 다이오드 </a:t>
                      </a:r>
                      <a:r>
                        <a:rPr lang="en-US" altLang="ko-KR" dirty="0" smtClean="0"/>
                        <a:t>(LED)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CAP196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52940"/>
                  </a:ext>
                </a:extLst>
              </a:tr>
              <a:tr h="420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핀 커넥터 </a:t>
                      </a:r>
                      <a:r>
                        <a:rPr lang="en-US" altLang="ko-KR" dirty="0" smtClean="0"/>
                        <a:t>(CON2)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JUMPER2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4141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0858" y="798022"/>
            <a:ext cx="8478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아래의 표는 회로도의 각 부품에 대한 </a:t>
            </a:r>
            <a:r>
              <a:rPr lang="en-US" altLang="ko-KR" sz="2800" dirty="0" smtClean="0"/>
              <a:t>Footprint </a:t>
            </a:r>
            <a:r>
              <a:rPr lang="ko-KR" altLang="en-US" sz="2800" dirty="0" smtClean="0"/>
              <a:t>값을 나타낸 것이다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5256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81" y="1049395"/>
            <a:ext cx="1117369" cy="1456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6854" y="2490576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회로도 부품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73" y="1049395"/>
            <a:ext cx="1858998" cy="1494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8396" y="2548692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PCB</a:t>
            </a:r>
            <a:r>
              <a:rPr lang="ko-KR" altLang="en-US" dirty="0" smtClean="0"/>
              <a:t>에 실장 될 부품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64126" y="6084427"/>
            <a:ext cx="6213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hlinkClick r:id="rId4"/>
              </a:rPr>
              <a:t>사진 </a:t>
            </a:r>
            <a:r>
              <a:rPr lang="ko-KR" altLang="en-US" sz="2400" u="sng" dirty="0" smtClean="0">
                <a:hlinkClick r:id="rId4"/>
              </a:rPr>
              <a:t>출처</a:t>
            </a:r>
            <a:r>
              <a:rPr lang="en-US" altLang="ko-KR" sz="2400" dirty="0" smtClean="0">
                <a:hlinkClick r:id="rId4"/>
              </a:rPr>
              <a:t>: </a:t>
            </a:r>
            <a:r>
              <a:rPr lang="en-US" altLang="ko-KR" sz="2000" dirty="0" smtClean="0">
                <a:hlinkClick r:id="rId4"/>
              </a:rPr>
              <a:t>https</a:t>
            </a:r>
            <a:r>
              <a:rPr lang="en-US" altLang="ko-KR" sz="2000" dirty="0">
                <a:hlinkClick r:id="rId4"/>
              </a:rPr>
              <a:t>://en.wikipedia.org/wiki/Resistor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071" y="1049395"/>
            <a:ext cx="1791636" cy="15878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8809" y="2667193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PCB</a:t>
            </a:r>
            <a:r>
              <a:rPr lang="ko-KR" altLang="en-US" dirty="0" smtClean="0"/>
              <a:t>에 실장 될 부품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1918" y="1190308"/>
            <a:ext cx="2114550" cy="15430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2436" y="3474373"/>
            <a:ext cx="1933748" cy="18839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47246" y="5366594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PCB</a:t>
            </a:r>
            <a:r>
              <a:rPr lang="ko-KR" altLang="en-US" dirty="0" smtClean="0"/>
              <a:t>에 실장 될 부품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594" y="1155639"/>
            <a:ext cx="1432349" cy="10572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88969" y="2261477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회로도 부품</a:t>
            </a:r>
            <a:endParaRPr lang="ko-KR" altLang="en-US" sz="2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300" y="3474373"/>
            <a:ext cx="1227945" cy="13379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88472" y="4848190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회로도 부품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894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58092" y="1789882"/>
            <a:ext cx="21114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New Project </a:t>
            </a:r>
            <a:r>
              <a:rPr lang="ko-KR" altLang="en-US" dirty="0" smtClean="0"/>
              <a:t>생성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8091" y="2528546"/>
            <a:ext cx="21114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환경설정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8091" y="3267210"/>
            <a:ext cx="21114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Library </a:t>
            </a:r>
            <a:r>
              <a:rPr lang="ko-KR" altLang="en-US" dirty="0" smtClean="0"/>
              <a:t>추가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58090" y="4073545"/>
            <a:ext cx="21114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부품 배치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편집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41459" y="4837732"/>
            <a:ext cx="21114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배선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4868" y="1699565"/>
            <a:ext cx="21114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Part Reference </a:t>
            </a:r>
            <a:r>
              <a:rPr lang="ko-KR" altLang="en-US" dirty="0" smtClean="0"/>
              <a:t>편집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74868" y="2715228"/>
            <a:ext cx="21114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Annotate</a:t>
            </a:r>
            <a:endParaRPr lang="ko-KR" alt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774868" y="3453892"/>
            <a:ext cx="21114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DRC</a:t>
            </a:r>
            <a:endParaRPr lang="ko-KR" alt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774868" y="4190184"/>
            <a:ext cx="21114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Footprint</a:t>
            </a:r>
            <a:r>
              <a:rPr lang="ko-KR" altLang="en-US" dirty="0" smtClean="0"/>
              <a:t>값 입력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74867" y="4920691"/>
            <a:ext cx="21114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Netlist </a:t>
            </a:r>
            <a:r>
              <a:rPr lang="ko-KR" altLang="en-US" dirty="0" smtClean="0"/>
              <a:t>생성</a:t>
            </a:r>
          </a:p>
        </p:txBody>
      </p:sp>
      <p:sp>
        <p:nvSpPr>
          <p:cNvPr id="16" name="아래쪽 화살표 15"/>
          <p:cNvSpPr/>
          <p:nvPr/>
        </p:nvSpPr>
        <p:spPr>
          <a:xfrm>
            <a:off x="4343395" y="2161230"/>
            <a:ext cx="340822" cy="3693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4326765" y="2899894"/>
            <a:ext cx="340822" cy="3693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4326765" y="3662065"/>
            <a:ext cx="340822" cy="3693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4326765" y="4442877"/>
            <a:ext cx="340822" cy="3693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7676805" y="2343880"/>
            <a:ext cx="340822" cy="3693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7685120" y="3080172"/>
            <a:ext cx="340822" cy="3693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7685120" y="3829009"/>
            <a:ext cx="340822" cy="3693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7685120" y="4551359"/>
            <a:ext cx="340822" cy="3693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10" idx="2"/>
            <a:endCxn id="11" idx="1"/>
          </p:cNvCxnSpPr>
          <p:nvPr/>
        </p:nvCxnSpPr>
        <p:spPr>
          <a:xfrm rot="5400000" flipH="1" flipV="1">
            <a:off x="4043855" y="2476052"/>
            <a:ext cx="3184333" cy="2277692"/>
          </a:xfrm>
          <a:prstGeom prst="bentConnector4">
            <a:avLst>
              <a:gd name="adj1" fmla="val -7179"/>
              <a:gd name="adj2" fmla="val 73175"/>
            </a:avLst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39" y="2604822"/>
            <a:ext cx="1669012" cy="12602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5121" y="3897500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OrCAD</a:t>
            </a:r>
            <a:r>
              <a:rPr lang="en-US" altLang="ko-KR" dirty="0" smtClean="0"/>
              <a:t> Capture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94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57" y="1149808"/>
            <a:ext cx="1181100" cy="1362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764" y="415637"/>
            <a:ext cx="7465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각 회로 부품에 </a:t>
            </a:r>
            <a:r>
              <a:rPr lang="en-US" altLang="ko-KR" sz="3200" dirty="0" smtClean="0"/>
              <a:t>PCB footprint </a:t>
            </a:r>
            <a:r>
              <a:rPr lang="ko-KR" altLang="en-US" sz="3200" dirty="0" smtClean="0"/>
              <a:t>값 입력법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534934" y="1680886"/>
            <a:ext cx="910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Footprint </a:t>
            </a:r>
            <a:r>
              <a:rPr lang="ko-KR" altLang="en-US" sz="2400" dirty="0" smtClean="0"/>
              <a:t>값을 입력 하고 싶은 해당 부품을 더블 클릭 하면 아래와 같이 </a:t>
            </a:r>
            <a:r>
              <a:rPr lang="en-US" altLang="ko-KR" sz="2400" dirty="0" smtClean="0"/>
              <a:t>Property Editor </a:t>
            </a:r>
            <a:r>
              <a:rPr lang="ko-KR" altLang="en-US" sz="2400" dirty="0" smtClean="0"/>
              <a:t>창이 뜬다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23507" y="4501946"/>
            <a:ext cx="9278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PCB footprint </a:t>
            </a:r>
            <a:r>
              <a:rPr lang="ko-KR" altLang="en-US" sz="2400" dirty="0" smtClean="0"/>
              <a:t>항목을 찾아 표에서 보여준 </a:t>
            </a:r>
            <a:r>
              <a:rPr lang="en-US" altLang="ko-KR" sz="2400" dirty="0" smtClean="0"/>
              <a:t>Footprint </a:t>
            </a:r>
            <a:r>
              <a:rPr lang="ko-KR" altLang="en-US" sz="2400" dirty="0" smtClean="0"/>
              <a:t>값을 입력한다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900199" y="2729363"/>
            <a:ext cx="10736556" cy="1269618"/>
            <a:chOff x="900199" y="2729363"/>
            <a:chExt cx="10736556" cy="126961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199" y="2729363"/>
              <a:ext cx="10736556" cy="126961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877097" y="3316778"/>
              <a:ext cx="972590" cy="31723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995949" y="5159358"/>
            <a:ext cx="2825099" cy="1137147"/>
            <a:chOff x="4995949" y="5159358"/>
            <a:chExt cx="2825099" cy="113714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5949" y="5159358"/>
              <a:ext cx="2825099" cy="113714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079076" y="5237018"/>
              <a:ext cx="2610197" cy="9310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81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478" y="386217"/>
            <a:ext cx="10035744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위 방법은 각 부품마다 값을 입력하는 경우이고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다음 경우는 한번에 전체 창을 열어 놓고 입력하는 것을 한다</a:t>
            </a:r>
            <a:r>
              <a:rPr lang="en-US" altLang="ko-KR" sz="3200" dirty="0" smtClean="0"/>
              <a:t>.</a:t>
            </a:r>
            <a:r>
              <a:rPr lang="ko-KR" altLang="en-US" sz="3200" dirty="0" smtClean="0"/>
              <a:t> 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37798" y="3108960"/>
            <a:ext cx="5222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/>
              <a:t>Project Manager </a:t>
            </a:r>
            <a:r>
              <a:rPr lang="ko-KR" altLang="en-US" sz="2400" dirty="0" smtClean="0"/>
              <a:t>창을 선택 후 </a:t>
            </a:r>
            <a:r>
              <a:rPr lang="en-US" altLang="ko-KR" sz="2400" dirty="0" smtClean="0"/>
              <a:t>tutorial1.dsn </a:t>
            </a:r>
            <a:r>
              <a:rPr lang="ko-KR" altLang="en-US" sz="2400" dirty="0" smtClean="0"/>
              <a:t>우 클릭</a:t>
            </a:r>
            <a:r>
              <a:rPr lang="en-US" altLang="ko-KR" sz="2400" dirty="0" smtClean="0"/>
              <a:t>, Edit Object Properties</a:t>
            </a:r>
            <a:r>
              <a:rPr lang="ko-KR" altLang="en-US" sz="2400" dirty="0" smtClean="0"/>
              <a:t>를 선택한다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37" y="2010846"/>
            <a:ext cx="422969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48438" y="1614362"/>
            <a:ext cx="10382303" cy="4354176"/>
            <a:chOff x="748438" y="1614362"/>
            <a:chExt cx="10382303" cy="435417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438" y="1614362"/>
              <a:ext cx="10382303" cy="435417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483927" y="2344189"/>
              <a:ext cx="1039091" cy="32253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48438" y="282657"/>
            <a:ext cx="96427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아래와 같이 한번에 전체 창을 열어놓고 </a:t>
            </a:r>
            <a:r>
              <a:rPr lang="en-US" altLang="ko-KR" sz="2400" dirty="0" smtClean="0"/>
              <a:t>footprint</a:t>
            </a:r>
            <a:r>
              <a:rPr lang="ko-KR" altLang="en-US" sz="2400" dirty="0" smtClean="0"/>
              <a:t>값을 입력 할 수 있다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슬라이드 </a:t>
            </a:r>
            <a:r>
              <a:rPr lang="en-US" altLang="ko-KR" sz="2400" dirty="0" smtClean="0"/>
              <a:t>36</a:t>
            </a:r>
            <a:r>
              <a:rPr lang="ko-KR" altLang="en-US" sz="2400" dirty="0" smtClean="0"/>
              <a:t>에서 보여준 표와 같이 입력하면 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05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2118" y="603453"/>
            <a:ext cx="9404723" cy="918882"/>
          </a:xfrm>
        </p:spPr>
        <p:txBody>
          <a:bodyPr/>
          <a:lstStyle/>
          <a:p>
            <a:r>
              <a:rPr lang="en-US" altLang="ko-KR" sz="3200" dirty="0" smtClean="0"/>
              <a:t>PCB footprint </a:t>
            </a:r>
            <a:r>
              <a:rPr lang="ko-KR" altLang="en-US" sz="3200" dirty="0" smtClean="0"/>
              <a:t>값 입력할 때 </a:t>
            </a:r>
            <a:r>
              <a:rPr lang="en-US" altLang="ko-KR" sz="3200" dirty="0" smtClean="0"/>
              <a:t>Value</a:t>
            </a:r>
            <a:r>
              <a:rPr lang="ko-KR" altLang="en-US" sz="3200" dirty="0" smtClean="0"/>
              <a:t>항목을 참고한다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236605" y="1630400"/>
            <a:ext cx="11624203" cy="4836902"/>
            <a:chOff x="211667" y="1780029"/>
            <a:chExt cx="11624203" cy="483690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667" y="1780029"/>
              <a:ext cx="11624203" cy="4836902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4114799" y="2660072"/>
              <a:ext cx="7721071" cy="3956858"/>
              <a:chOff x="4114799" y="2660072"/>
              <a:chExt cx="7721071" cy="3956858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4114799" y="2660072"/>
                <a:ext cx="1055717" cy="395685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10805092" y="2660073"/>
                <a:ext cx="1030778" cy="395685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907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8875" y="369590"/>
            <a:ext cx="9404723" cy="1400530"/>
          </a:xfrm>
        </p:spPr>
        <p:txBody>
          <a:bodyPr/>
          <a:lstStyle/>
          <a:p>
            <a:r>
              <a:rPr lang="en-US" altLang="ko-KR" dirty="0" smtClean="0"/>
              <a:t>BOM (Bill of Materials)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08" y="1459048"/>
            <a:ext cx="4848902" cy="50870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875" y="2909455"/>
            <a:ext cx="5208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/>
              <a:t>Project manager</a:t>
            </a:r>
            <a:r>
              <a:rPr lang="ko-KR" altLang="en-US" sz="2400" dirty="0" smtClean="0"/>
              <a:t>창에 </a:t>
            </a:r>
            <a:r>
              <a:rPr lang="en-US" altLang="ko-KR" sz="2400" dirty="0" smtClean="0"/>
              <a:t>PAGE1 </a:t>
            </a:r>
            <a:r>
              <a:rPr lang="ko-KR" altLang="en-US" sz="2400" dirty="0" smtClean="0"/>
              <a:t>클릭</a:t>
            </a:r>
            <a:r>
              <a:rPr lang="en-US" altLang="ko-KR" sz="24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Tools </a:t>
            </a:r>
            <a:r>
              <a:rPr lang="ko-KR" altLang="en-US" sz="2400" dirty="0" smtClean="0"/>
              <a:t>클릭</a:t>
            </a:r>
            <a:r>
              <a:rPr lang="en-US" altLang="ko-KR" sz="24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Bill of Materials </a:t>
            </a:r>
            <a:r>
              <a:rPr lang="ko-KR" altLang="en-US" sz="2400" dirty="0" smtClean="0"/>
              <a:t>클릭 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38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51886"/>
          </a:xfrm>
        </p:spPr>
        <p:txBody>
          <a:bodyPr/>
          <a:lstStyle/>
          <a:p>
            <a:r>
              <a:rPr lang="ko-KR" altLang="en-US" sz="3200" dirty="0" smtClean="0"/>
              <a:t>아래 그림과 같이 </a:t>
            </a:r>
            <a:r>
              <a:rPr lang="ko-KR" altLang="en-US" sz="3200" dirty="0" err="1" smtClean="0"/>
              <a:t>회로도에</a:t>
            </a:r>
            <a:r>
              <a:rPr lang="ko-KR" altLang="en-US" sz="3200" dirty="0" smtClean="0"/>
              <a:t> 사용된 부품들의 리스트 등이 표시되는 것을 확인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71529" y="2152997"/>
            <a:ext cx="4108710" cy="4339936"/>
            <a:chOff x="571529" y="2152997"/>
            <a:chExt cx="4108710" cy="433993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29" y="2152997"/>
              <a:ext cx="4108710" cy="433993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46343" y="5685906"/>
              <a:ext cx="3194137" cy="7488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143" y="2039220"/>
            <a:ext cx="3372196" cy="45674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43" y="2571231"/>
            <a:ext cx="21526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6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Netlist </a:t>
            </a:r>
            <a:r>
              <a:rPr lang="ko-KR" altLang="en-US" dirty="0"/>
              <a:t>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817" y="1331839"/>
            <a:ext cx="4753638" cy="5191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111" y="2527069"/>
            <a:ext cx="5208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/>
              <a:t>Project manager</a:t>
            </a:r>
            <a:r>
              <a:rPr lang="ko-KR" altLang="en-US" sz="2400" dirty="0" smtClean="0"/>
              <a:t>창에 </a:t>
            </a:r>
            <a:r>
              <a:rPr lang="en-US" altLang="ko-KR" sz="2400" dirty="0" smtClean="0"/>
              <a:t>PAGE1 </a:t>
            </a:r>
            <a:r>
              <a:rPr lang="ko-KR" altLang="en-US" sz="2400" dirty="0" smtClean="0"/>
              <a:t>클릭</a:t>
            </a:r>
            <a:r>
              <a:rPr lang="en-US" altLang="ko-KR" sz="24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Tools </a:t>
            </a:r>
            <a:r>
              <a:rPr lang="ko-KR" altLang="en-US" sz="2400" dirty="0" smtClean="0"/>
              <a:t>클릭</a:t>
            </a:r>
            <a:r>
              <a:rPr lang="en-US" altLang="ko-KR" sz="24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Create Netlist </a:t>
            </a:r>
            <a:r>
              <a:rPr lang="ko-KR" altLang="en-US" sz="2400" dirty="0" smtClean="0"/>
              <a:t>클릭 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19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42" y="1830017"/>
            <a:ext cx="3962953" cy="427732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78944" y="1830017"/>
            <a:ext cx="4349662" cy="4714616"/>
            <a:chOff x="778944" y="1830017"/>
            <a:chExt cx="4349662" cy="47146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944" y="1830017"/>
              <a:ext cx="4349662" cy="471461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11849" y="3743243"/>
              <a:ext cx="4283852" cy="280139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16042" y="197832"/>
            <a:ext cx="9706277" cy="1051886"/>
          </a:xfrm>
        </p:spPr>
        <p:txBody>
          <a:bodyPr/>
          <a:lstStyle/>
          <a:p>
            <a:pPr algn="just"/>
            <a:r>
              <a:rPr lang="ko-KR" altLang="en-US" sz="3200" dirty="0" smtClean="0"/>
              <a:t>아래 그림과 같이 설정을 확인 하면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우측 그림과 같이 진행과정이 나타나게 되고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정상적으로 완료되면</a:t>
            </a:r>
            <a:r>
              <a:rPr lang="en-US" altLang="ko-KR" sz="3200" dirty="0" smtClean="0"/>
              <a:t>, PCB</a:t>
            </a:r>
            <a:r>
              <a:rPr lang="ko-KR" altLang="en-US" sz="3200" dirty="0" smtClean="0"/>
              <a:t> 설계를 할 수 있는 </a:t>
            </a:r>
            <a:r>
              <a:rPr lang="en-US" altLang="ko-KR" sz="3200" dirty="0" smtClean="0"/>
              <a:t>PCB Designer </a:t>
            </a:r>
            <a:r>
              <a:rPr lang="ko-KR" altLang="en-US" sz="3200" dirty="0" smtClean="0"/>
              <a:t>창이 나타난다</a:t>
            </a:r>
            <a:r>
              <a:rPr lang="en-US" altLang="ko-KR" sz="320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0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56" y="2972618"/>
            <a:ext cx="10920759" cy="668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056" y="1911927"/>
            <a:ext cx="5032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PCB footprint library </a:t>
            </a:r>
            <a:r>
              <a:rPr lang="ko-KR" altLang="en-US" sz="3200" dirty="0" smtClean="0"/>
              <a:t>주소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0930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857" y="477657"/>
            <a:ext cx="9404723" cy="1400530"/>
          </a:xfrm>
        </p:spPr>
        <p:txBody>
          <a:bodyPr/>
          <a:lstStyle/>
          <a:p>
            <a:r>
              <a:rPr lang="en-US" altLang="ko-KR" sz="5400" dirty="0" smtClean="0"/>
              <a:t>PCB </a:t>
            </a:r>
            <a:r>
              <a:rPr lang="ko-KR" altLang="en-US" sz="5400" dirty="0" smtClean="0"/>
              <a:t>설계 </a:t>
            </a:r>
            <a:r>
              <a:rPr lang="en-US" altLang="ko-KR" sz="5400" dirty="0" smtClean="0"/>
              <a:t>(</a:t>
            </a:r>
            <a:r>
              <a:rPr lang="ko-KR" altLang="en-US" sz="5400" dirty="0" smtClean="0"/>
              <a:t>양면 기판</a:t>
            </a:r>
            <a:r>
              <a:rPr lang="en-US" altLang="ko-KR" sz="5400" dirty="0" smtClean="0"/>
              <a:t>)</a:t>
            </a:r>
            <a:br>
              <a:rPr lang="en-US" altLang="ko-KR" sz="5400" dirty="0" smtClean="0"/>
            </a:br>
            <a:r>
              <a:rPr lang="en-US" altLang="ko-KR" sz="5400" dirty="0"/>
              <a:t/>
            </a:r>
            <a:br>
              <a:rPr lang="en-US" altLang="ko-KR" sz="5400" dirty="0"/>
            </a:br>
            <a:endParaRPr lang="ko-KR" altLang="en-US" sz="5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709760" y="1052946"/>
            <a:ext cx="4130238" cy="57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4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58" y="1286691"/>
            <a:ext cx="7709880" cy="51773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90417" y="241144"/>
            <a:ext cx="59851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TR</a:t>
            </a:r>
            <a:r>
              <a:rPr lang="ko-KR" altLang="en-US" sz="2800" dirty="0" smtClean="0"/>
              <a:t>형 </a:t>
            </a:r>
            <a:r>
              <a:rPr lang="ko-KR" altLang="en-US" sz="2800" dirty="0" err="1" smtClean="0"/>
              <a:t>단안정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멀티바이브레이터</a:t>
            </a:r>
            <a:r>
              <a:rPr lang="ko-KR" altLang="en-US" sz="2800" dirty="0" smtClean="0"/>
              <a:t> 회로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양면 기판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216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173" y="63989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정상적으로 </a:t>
            </a:r>
            <a:r>
              <a:rPr lang="en-US" altLang="ko-KR" sz="2400" dirty="0" smtClean="0"/>
              <a:t>Netlist </a:t>
            </a:r>
            <a:r>
              <a:rPr lang="ko-KR" altLang="en-US" sz="2400" dirty="0" smtClean="0"/>
              <a:t>생성 과정이 진행되면 아래 그림의 위쪽 부분에 보이는 것처럼 확장자가 </a:t>
            </a:r>
            <a:r>
              <a:rPr lang="en-US" altLang="ko-KR" sz="2400" dirty="0" smtClean="0"/>
              <a:t>TUTORIAL1.brd (Board)</a:t>
            </a:r>
            <a:r>
              <a:rPr lang="ko-KR" altLang="en-US" sz="2400" dirty="0" smtClean="0"/>
              <a:t>인 파일이 자동적으로 생성되며 아래 그림이 초기 화면이다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772070" y="1754547"/>
            <a:ext cx="9102928" cy="4961892"/>
            <a:chOff x="1496291" y="1704670"/>
            <a:chExt cx="9102928" cy="49618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291" y="1704670"/>
              <a:ext cx="9102928" cy="4961892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768138" y="1704670"/>
              <a:ext cx="623454" cy="1965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79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7" y="1996175"/>
            <a:ext cx="6458851" cy="43630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2905" y="357447"/>
            <a:ext cx="8076250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초기 화면에서 아래 그림과 같이 </a:t>
            </a:r>
            <a:r>
              <a:rPr lang="en-US" altLang="ko-KR" sz="2400" dirty="0" smtClean="0"/>
              <a:t>Place </a:t>
            </a:r>
            <a:r>
              <a:rPr lang="ko-KR" altLang="en-US" sz="2400" dirty="0" smtClean="0"/>
              <a:t>클릭</a:t>
            </a:r>
            <a:r>
              <a:rPr lang="en-US" altLang="ko-KR" sz="2400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그리고 </a:t>
            </a:r>
            <a:r>
              <a:rPr lang="en-US" altLang="ko-KR" sz="2400" dirty="0" smtClean="0"/>
              <a:t>Manually…</a:t>
            </a:r>
            <a:r>
              <a:rPr lang="ko-KR" altLang="en-US" sz="2400" dirty="0" smtClean="0"/>
              <a:t>를 클릭 하면 아래 우측 창이 나타난다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519035" y="1782339"/>
            <a:ext cx="3990975" cy="4657725"/>
            <a:chOff x="7519035" y="1782339"/>
            <a:chExt cx="3990975" cy="46577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9035" y="1782339"/>
              <a:ext cx="3990975" cy="4657725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7552718" y="2128059"/>
              <a:ext cx="3769217" cy="3840478"/>
              <a:chOff x="7552718" y="2128059"/>
              <a:chExt cx="3769217" cy="3840478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7552718" y="2128059"/>
                <a:ext cx="934577" cy="315884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9456332" y="4663440"/>
                <a:ext cx="1865603" cy="130509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214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003820" y="1950470"/>
            <a:ext cx="3933825" cy="4638675"/>
            <a:chOff x="1003820" y="1950470"/>
            <a:chExt cx="3933825" cy="46386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820" y="1950470"/>
              <a:ext cx="3933825" cy="463867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837114" y="2310938"/>
              <a:ext cx="1072342" cy="33250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5470" y="2741483"/>
              <a:ext cx="1363288" cy="8146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692391" y="2209383"/>
            <a:ext cx="5096586" cy="3486637"/>
            <a:chOff x="5692391" y="2209383"/>
            <a:chExt cx="5096586" cy="348663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391" y="2209383"/>
              <a:ext cx="5096586" cy="348663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8828115" y="2876204"/>
              <a:ext cx="1612670" cy="26600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31272" y="0"/>
            <a:ext cx="9261148" cy="195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/>
              <a:t>Advanced Settings </a:t>
            </a:r>
            <a:r>
              <a:rPr lang="ko-KR" altLang="en-US" sz="2800" dirty="0" smtClean="0"/>
              <a:t>가서 </a:t>
            </a:r>
            <a:r>
              <a:rPr lang="en-US" altLang="ko-KR" sz="2800" dirty="0" smtClean="0"/>
              <a:t>Library, Database</a:t>
            </a:r>
            <a:r>
              <a:rPr lang="ko-KR" altLang="en-US" sz="2800" dirty="0" smtClean="0"/>
              <a:t>창을 체크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/>
              <a:t>다시 초기 화면 창에서 </a:t>
            </a:r>
            <a:r>
              <a:rPr lang="en-US" altLang="ko-KR" sz="2800" dirty="0" smtClean="0"/>
              <a:t>Place </a:t>
            </a:r>
            <a:r>
              <a:rPr lang="ko-KR" altLang="en-US" sz="2800" dirty="0" smtClean="0"/>
              <a:t>클릭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err="1" smtClean="0"/>
              <a:t>Quickplace</a:t>
            </a:r>
            <a:r>
              <a:rPr lang="ko-KR" altLang="en-US" sz="2800" dirty="0" smtClean="0"/>
              <a:t>가 있는데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후에 더 자세한 설명을 하겠다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38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7650" y="319278"/>
            <a:ext cx="9404723" cy="1400530"/>
          </a:xfrm>
        </p:spPr>
        <p:txBody>
          <a:bodyPr/>
          <a:lstStyle/>
          <a:p>
            <a:r>
              <a:rPr lang="en-US" altLang="ko-KR" dirty="0" smtClean="0"/>
              <a:t>PCB </a:t>
            </a:r>
            <a:r>
              <a:rPr lang="ko-KR" altLang="en-US" dirty="0" smtClean="0"/>
              <a:t>설계 과정 </a:t>
            </a:r>
            <a:r>
              <a:rPr lang="en-US" altLang="ko-KR" dirty="0" smtClean="0"/>
              <a:t>Overview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3325079" y="2084753"/>
            <a:ext cx="5507194" cy="3648458"/>
            <a:chOff x="3258578" y="2084752"/>
            <a:chExt cx="5507194" cy="3648458"/>
          </a:xfrm>
        </p:grpSpPr>
        <p:sp>
          <p:nvSpPr>
            <p:cNvPr id="4" name="TextBox 3"/>
            <p:cNvSpPr txBox="1"/>
            <p:nvPr/>
          </p:nvSpPr>
          <p:spPr>
            <a:xfrm>
              <a:off x="3275212" y="2089140"/>
              <a:ext cx="2111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Netlist Import</a:t>
              </a:r>
              <a:endParaRPr lang="ko-KR" altLang="en-US" dirty="0" smtClean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75211" y="2827804"/>
              <a:ext cx="2111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환경설정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75211" y="3566468"/>
              <a:ext cx="2111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Layer, Grid </a:t>
              </a:r>
              <a:r>
                <a:rPr lang="ko-KR" altLang="en-US" dirty="0" smtClean="0"/>
                <a:t>설정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91988" y="2084752"/>
              <a:ext cx="2111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Constraints </a:t>
              </a:r>
              <a:r>
                <a:rPr lang="ko-KR" altLang="en-US" dirty="0" smtClean="0"/>
                <a:t>설정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58578" y="4347280"/>
              <a:ext cx="2111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Color </a:t>
              </a:r>
              <a:r>
                <a:rPr lang="ko-KR" altLang="en-US" dirty="0" smtClean="0"/>
                <a:t>설정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75209" y="5136990"/>
              <a:ext cx="2111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Place Part</a:t>
              </a:r>
              <a:endParaRPr lang="ko-KR" altLang="en-US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91988" y="2842165"/>
              <a:ext cx="2111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Route</a:t>
              </a:r>
              <a:endParaRPr lang="ko-KR" altLang="en-US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91988" y="3580829"/>
              <a:ext cx="211143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Drill Legend</a:t>
              </a:r>
            </a:p>
            <a:p>
              <a:pPr algn="ctr"/>
              <a:r>
                <a:rPr lang="en-US" altLang="ko-KR" dirty="0" smtClean="0"/>
                <a:t>Drill Data </a:t>
              </a:r>
              <a:r>
                <a:rPr lang="en-US" altLang="ko-KR" dirty="0" err="1" smtClean="0"/>
                <a:t>Ouput</a:t>
              </a:r>
              <a:endParaRPr lang="ko-KR" altLang="en-US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16934" y="4610853"/>
              <a:ext cx="2111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Gerber Film </a:t>
              </a:r>
              <a:r>
                <a:rPr lang="ko-KR" altLang="en-US" dirty="0" smtClean="0"/>
                <a:t>설정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79529" y="5363878"/>
              <a:ext cx="218624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Gerber Data </a:t>
              </a:r>
              <a:r>
                <a:rPr lang="ko-KR" altLang="en-US" dirty="0" smtClean="0"/>
                <a:t>출력</a:t>
              </a:r>
            </a:p>
          </p:txBody>
        </p:sp>
        <p:sp>
          <p:nvSpPr>
            <p:cNvPr id="14" name="아래쪽 화살표 13"/>
            <p:cNvSpPr/>
            <p:nvPr/>
          </p:nvSpPr>
          <p:spPr>
            <a:xfrm>
              <a:off x="4160515" y="2460488"/>
              <a:ext cx="340822" cy="36933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4143885" y="3199152"/>
              <a:ext cx="340822" cy="36933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4143885" y="3961323"/>
              <a:ext cx="340822" cy="36933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아래쪽 화살표 16"/>
            <p:cNvSpPr/>
            <p:nvPr/>
          </p:nvSpPr>
          <p:spPr>
            <a:xfrm>
              <a:off x="4143885" y="4742135"/>
              <a:ext cx="340822" cy="36933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아래쪽 화살표 17"/>
            <p:cNvSpPr/>
            <p:nvPr/>
          </p:nvSpPr>
          <p:spPr>
            <a:xfrm>
              <a:off x="7493925" y="2470817"/>
              <a:ext cx="340822" cy="36933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7502240" y="3207109"/>
              <a:ext cx="340822" cy="36933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아래쪽 화살표 19"/>
            <p:cNvSpPr/>
            <p:nvPr/>
          </p:nvSpPr>
          <p:spPr>
            <a:xfrm>
              <a:off x="7502239" y="4227160"/>
              <a:ext cx="340822" cy="36933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아래쪽 화살표 20"/>
            <p:cNvSpPr/>
            <p:nvPr/>
          </p:nvSpPr>
          <p:spPr>
            <a:xfrm>
              <a:off x="7527188" y="4994546"/>
              <a:ext cx="340822" cy="36933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꺾인 연결선 21"/>
            <p:cNvCxnSpPr>
              <a:stCxn id="9" idx="2"/>
              <a:endCxn id="7" idx="1"/>
            </p:cNvCxnSpPr>
            <p:nvPr/>
          </p:nvCxnSpPr>
          <p:spPr>
            <a:xfrm rot="5400000" flipH="1" flipV="1">
              <a:off x="3843005" y="2757339"/>
              <a:ext cx="3236904" cy="2261062"/>
            </a:xfrm>
            <a:prstGeom prst="bentConnector4">
              <a:avLst>
                <a:gd name="adj1" fmla="val -7062"/>
                <a:gd name="adj2" fmla="val 73346"/>
              </a:avLst>
            </a:prstGeom>
            <a:ln w="762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5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321612"/>
            <a:ext cx="9404723" cy="1400530"/>
          </a:xfrm>
        </p:spPr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4" y="2011190"/>
            <a:ext cx="4152144" cy="453232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269608" y="2014635"/>
            <a:ext cx="4391043" cy="4528878"/>
            <a:chOff x="6269608" y="2014635"/>
            <a:chExt cx="4391043" cy="452887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9608" y="2014635"/>
              <a:ext cx="4391043" cy="4528878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6669002" y="2228568"/>
              <a:ext cx="337780" cy="18136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500111" y="2576946"/>
              <a:ext cx="1927621" cy="88946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500110" y="3491347"/>
              <a:ext cx="1927622" cy="64008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248455" y="291117"/>
            <a:ext cx="81884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다시 초기 화면에서 아래 그림과 같이 </a:t>
            </a:r>
            <a:r>
              <a:rPr lang="en-US" altLang="ko-KR" sz="2400" dirty="0" smtClean="0"/>
              <a:t>Setup </a:t>
            </a:r>
            <a:r>
              <a:rPr lang="ko-KR" altLang="en-US" sz="2400" dirty="0" smtClean="0"/>
              <a:t>클릭</a:t>
            </a:r>
            <a:r>
              <a:rPr lang="en-US" altLang="ko-KR" sz="2400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Design Parameters</a:t>
            </a:r>
            <a:r>
              <a:rPr lang="ko-KR" altLang="en-US" sz="2400" dirty="0" smtClean="0"/>
              <a:t>를 클릭 하면 아래 우측 창이 나타난다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우측 창과 같이 단위 및 도면 크기를 설정한다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71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Layer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6" y="1738288"/>
            <a:ext cx="4027227" cy="488788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410655" y="2229718"/>
            <a:ext cx="6344614" cy="4019983"/>
            <a:chOff x="5443906" y="2375439"/>
            <a:chExt cx="6344614" cy="401998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3906" y="2375439"/>
              <a:ext cx="6344614" cy="4019983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443906" y="2961947"/>
              <a:ext cx="2619439" cy="77308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17534" y="565540"/>
            <a:ext cx="7374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 err="1" smtClean="0"/>
              <a:t>작업창</a:t>
            </a:r>
            <a:r>
              <a:rPr lang="ko-KR" altLang="en-US" sz="2400" dirty="0" smtClean="0"/>
              <a:t> 메뉴</a:t>
            </a:r>
            <a:r>
              <a:rPr lang="en-US" altLang="ko-KR" sz="2400" dirty="0"/>
              <a:t>,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Setup </a:t>
            </a:r>
            <a:r>
              <a:rPr lang="en-US" altLang="ko-KR" sz="2400" dirty="0">
                <a:latin typeface="맑은 고딕" panose="020B0503020000020004" pitchFamily="50" charset="-127"/>
              </a:rPr>
              <a:t>→</a:t>
            </a:r>
            <a:r>
              <a:rPr lang="en-US" altLang="ko-KR" sz="2400" dirty="0" smtClean="0"/>
              <a:t> Cross-section </a:t>
            </a:r>
            <a:r>
              <a:rPr lang="ko-KR" altLang="en-US" sz="2400" dirty="0" smtClean="0"/>
              <a:t>클릭</a:t>
            </a:r>
            <a:endParaRPr lang="en-US" altLang="ko-KR" sz="2400" dirty="0" smtClean="0"/>
          </a:p>
          <a:p>
            <a:pPr algn="just">
              <a:lnSpc>
                <a:spcPct val="150000"/>
              </a:lnSpc>
            </a:pPr>
            <a:r>
              <a:rPr lang="en-US" altLang="ko-KR" sz="2400" dirty="0" smtClean="0"/>
              <a:t>Layout Cross Section</a:t>
            </a:r>
            <a:r>
              <a:rPr lang="ko-KR" altLang="en-US" sz="2400" dirty="0" smtClean="0"/>
              <a:t>창 </a:t>
            </a:r>
            <a:r>
              <a:rPr lang="en-US" altLang="ko-KR" sz="2400" dirty="0">
                <a:latin typeface="맑은 고딕" panose="020B0503020000020004" pitchFamily="50" charset="-127"/>
              </a:rPr>
              <a:t>→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TOP, BOTTOM </a:t>
            </a:r>
            <a:r>
              <a:rPr lang="ko-KR" altLang="en-US" sz="2400" dirty="0" smtClean="0"/>
              <a:t>설정 확인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69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9" y="1840733"/>
            <a:ext cx="2162477" cy="480127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165592" y="1858047"/>
            <a:ext cx="4572000" cy="4619625"/>
            <a:chOff x="5822297" y="1701695"/>
            <a:chExt cx="4572000" cy="46196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2297" y="1701695"/>
              <a:ext cx="4572000" cy="461962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5822298" y="2111432"/>
              <a:ext cx="1135456" cy="2660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181303" y="896186"/>
            <a:ext cx="6325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/>
              <a:t>작업 창 메뉴에서 </a:t>
            </a:r>
            <a:r>
              <a:rPr lang="en-US" altLang="ko-KR" sz="2400" dirty="0" smtClean="0"/>
              <a:t>Setup</a:t>
            </a:r>
            <a:r>
              <a:rPr lang="en-US" altLang="ko-KR" sz="2400" dirty="0">
                <a:latin typeface="맑은 고딕" panose="020B0503020000020004" pitchFamily="50" charset="-127"/>
              </a:rPr>
              <a:t> → </a:t>
            </a:r>
            <a:r>
              <a:rPr lang="en-US" altLang="ko-KR" sz="2400" dirty="0" smtClean="0"/>
              <a:t>Grids… </a:t>
            </a:r>
            <a:r>
              <a:rPr lang="ko-KR" altLang="en-US" sz="2400" dirty="0" smtClean="0"/>
              <a:t>클릭하면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아래와 같이 창이 뜨고</a:t>
            </a:r>
            <a:r>
              <a:rPr lang="en-US" altLang="ko-KR" sz="2400" dirty="0" smtClean="0"/>
              <a:t>, Grids On</a:t>
            </a:r>
            <a:r>
              <a:rPr lang="ko-KR" altLang="en-US" sz="2400" dirty="0" smtClean="0"/>
              <a:t>을 체크 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456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28" y="133570"/>
            <a:ext cx="7863840" cy="658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5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Color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5178" y="1183834"/>
            <a:ext cx="8312727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 smtClean="0"/>
              <a:t>작업을 하게 되면 부품에 여러 가지 속성들이 표시되어 복잡하게 보이는 등 불필요한 속성들을 보이지 않게 하고 설계자의 의도에 맞는 필요한 속성들만 보이게 하기 위하여 </a:t>
            </a:r>
            <a:r>
              <a:rPr lang="en-US" altLang="ko-KR" sz="2000" dirty="0" smtClean="0"/>
              <a:t>Color </a:t>
            </a:r>
            <a:r>
              <a:rPr lang="ko-KR" altLang="en-US" sz="2000" dirty="0" smtClean="0"/>
              <a:t>설정 작업을 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88" y="2875995"/>
            <a:ext cx="2086266" cy="332468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671525" y="2567532"/>
            <a:ext cx="4057358" cy="4120101"/>
            <a:chOff x="7090009" y="2584364"/>
            <a:chExt cx="4057358" cy="412010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0009" y="2584364"/>
              <a:ext cx="4057358" cy="4120101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10756669" y="2892827"/>
              <a:ext cx="249381" cy="257695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56595" y="2901138"/>
            <a:ext cx="3933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/>
              <a:t>작업 창 메뉴에서</a:t>
            </a:r>
            <a:endParaRPr lang="en-US" altLang="ko-KR" sz="2400" dirty="0" smtClean="0"/>
          </a:p>
          <a:p>
            <a:pPr algn="just"/>
            <a:r>
              <a:rPr lang="en-US" altLang="ko-KR" sz="2400" dirty="0" smtClean="0"/>
              <a:t>Display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→</a:t>
            </a:r>
            <a:r>
              <a:rPr lang="en-US" altLang="ko-KR" sz="2400" dirty="0" smtClean="0"/>
              <a:t> Color/Visibility.. </a:t>
            </a:r>
            <a:r>
              <a:rPr lang="ko-KR" altLang="en-US" sz="2400" dirty="0" smtClean="0"/>
              <a:t>클릭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472846" y="4752479"/>
            <a:ext cx="4066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smtClean="0"/>
              <a:t>Color Dialog </a:t>
            </a:r>
            <a:r>
              <a:rPr lang="ko-KR" altLang="en-US" sz="2400" dirty="0" smtClean="0"/>
              <a:t>창이 나타나면</a:t>
            </a:r>
            <a:r>
              <a:rPr lang="en-US" altLang="ko-KR" sz="2400" dirty="0" smtClean="0"/>
              <a:t>, Global Visibility: off </a:t>
            </a:r>
            <a:r>
              <a:rPr lang="ko-KR" altLang="en-US" sz="2400" dirty="0" smtClean="0"/>
              <a:t>클릭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69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7337" y="1142704"/>
            <a:ext cx="6637290" cy="2656212"/>
          </a:xfrm>
        </p:spPr>
        <p:txBody>
          <a:bodyPr/>
          <a:lstStyle/>
          <a:p>
            <a:r>
              <a:rPr lang="en-US" altLang="ko-KR" sz="2800" dirty="0" smtClean="0"/>
              <a:t>1. Board Geometry </a:t>
            </a:r>
            <a:r>
              <a:rPr lang="ko-KR" altLang="en-US" sz="2800" dirty="0" smtClean="0"/>
              <a:t>클릭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2. </a:t>
            </a:r>
            <a:r>
              <a:rPr lang="ko-KR" altLang="en-US" sz="2800" dirty="0" smtClean="0"/>
              <a:t>노란색</a:t>
            </a:r>
            <a:r>
              <a:rPr lang="en-US" altLang="ko-KR" sz="2800" dirty="0" smtClean="0"/>
              <a:t> Color </a:t>
            </a:r>
            <a:r>
              <a:rPr lang="ko-KR" altLang="en-US" sz="2800" dirty="0" smtClean="0"/>
              <a:t>지정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 smtClean="0"/>
              <a:t>3. Subclasses</a:t>
            </a:r>
            <a:r>
              <a:rPr lang="ko-KR" altLang="en-US" sz="2800" dirty="0" smtClean="0"/>
              <a:t>에서 </a:t>
            </a:r>
            <a:r>
              <a:rPr lang="en-US" altLang="ko-KR" sz="2800" dirty="0" smtClean="0"/>
              <a:t>Outline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항목 체크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4. </a:t>
            </a:r>
            <a:r>
              <a:rPr lang="ko-KR" altLang="en-US" sz="2800" dirty="0" smtClean="0"/>
              <a:t>오른쪽 색상 지정 클릭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 </a:t>
            </a:r>
            <a:br>
              <a:rPr lang="en-US" altLang="ko-KR" sz="2800" dirty="0" smtClean="0"/>
            </a:br>
            <a:r>
              <a:rPr lang="en-US" altLang="ko-KR" sz="2800" dirty="0" smtClean="0"/>
              <a:t>5. Dimension</a:t>
            </a:r>
            <a:r>
              <a:rPr lang="ko-KR" altLang="en-US" sz="2800" dirty="0" smtClean="0"/>
              <a:t>과 </a:t>
            </a:r>
            <a:r>
              <a:rPr lang="en-US" altLang="ko-KR" sz="2800" dirty="0" err="1" smtClean="0"/>
              <a:t>Silkscreentop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항목도 색상 지정</a:t>
            </a:r>
            <a:endParaRPr lang="ko-KR" altLang="en-US" sz="28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7051348" y="1142704"/>
            <a:ext cx="4844166" cy="4841812"/>
            <a:chOff x="989747" y="2157953"/>
            <a:chExt cx="4358725" cy="442601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747" y="2157953"/>
              <a:ext cx="4358725" cy="4426012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138844" y="3474720"/>
              <a:ext cx="1030778" cy="1662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69621" y="3061951"/>
              <a:ext cx="1338349" cy="11637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69621" y="3466409"/>
              <a:ext cx="1338349" cy="11637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77934" y="4125607"/>
              <a:ext cx="1338349" cy="12801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12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New Project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3" y="1517332"/>
            <a:ext cx="3459566" cy="45011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64" y="1545731"/>
            <a:ext cx="4152900" cy="3838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1545732"/>
            <a:ext cx="41529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9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91088" y="1928552"/>
            <a:ext cx="4630189" cy="4588626"/>
            <a:chOff x="6533803" y="2157953"/>
            <a:chExt cx="4402713" cy="44402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3803" y="2157953"/>
              <a:ext cx="4402713" cy="444021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633556" y="2992582"/>
              <a:ext cx="1005840" cy="13300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986058" y="2762693"/>
              <a:ext cx="1487978" cy="166799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78866" y="263024"/>
            <a:ext cx="9404723" cy="1767154"/>
          </a:xfrm>
        </p:spPr>
        <p:txBody>
          <a:bodyPr/>
          <a:lstStyle/>
          <a:p>
            <a:pPr algn="just"/>
            <a:r>
              <a:rPr lang="en-US" altLang="ko-KR" sz="2800" dirty="0" smtClean="0"/>
              <a:t>Stack-up </a:t>
            </a:r>
            <a:r>
              <a:rPr lang="ko-KR" altLang="en-US" sz="2800" dirty="0" smtClean="0"/>
              <a:t>클릭</a:t>
            </a:r>
            <a:r>
              <a:rPr lang="en-US" altLang="ko-KR" sz="2800" dirty="0" smtClean="0"/>
              <a:t>, Pin, Via, Etch, </a:t>
            </a:r>
            <a:r>
              <a:rPr lang="en-US" altLang="ko-KR" sz="2800" dirty="0" err="1" smtClean="0"/>
              <a:t>Drc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항목에 대하여 </a:t>
            </a:r>
            <a:r>
              <a:rPr lang="en-US" altLang="ko-KR" sz="2800" dirty="0" smtClean="0"/>
              <a:t>All Check Box</a:t>
            </a:r>
            <a:r>
              <a:rPr lang="ko-KR" altLang="en-US" sz="2800" dirty="0" smtClean="0"/>
              <a:t>를 </a:t>
            </a:r>
            <a:r>
              <a:rPr lang="en-US" altLang="ko-KR" sz="2800" dirty="0" smtClean="0"/>
              <a:t>on </a:t>
            </a:r>
            <a:r>
              <a:rPr lang="ko-KR" altLang="en-US" sz="2800" dirty="0" smtClean="0"/>
              <a:t>한 후 아래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그림과 같이 각 항목에 </a:t>
            </a:r>
            <a:r>
              <a:rPr lang="ko-KR" altLang="en-US" sz="2800" dirty="0" err="1" smtClean="0"/>
              <a:t>색상지정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똑같이 </a:t>
            </a:r>
            <a:r>
              <a:rPr lang="en-US" altLang="ko-KR" sz="2800" dirty="0" smtClean="0"/>
              <a:t>Areas </a:t>
            </a:r>
            <a:r>
              <a:rPr lang="ko-KR" altLang="en-US" sz="2800" dirty="0" smtClean="0"/>
              <a:t>클릭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Pkg</a:t>
            </a:r>
            <a:r>
              <a:rPr lang="en-US" altLang="ko-KR" sz="2800" dirty="0" smtClean="0"/>
              <a:t> KI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항목에 색상 지정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708373" y="1887564"/>
            <a:ext cx="4070898" cy="4670603"/>
            <a:chOff x="6774874" y="1887564"/>
            <a:chExt cx="4070898" cy="46706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4874" y="1887564"/>
              <a:ext cx="4070898" cy="467060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874625" y="3000895"/>
              <a:ext cx="964277" cy="1496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988531" y="3340562"/>
              <a:ext cx="2161309" cy="14247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9462421" y="2795617"/>
              <a:ext cx="1037593" cy="33724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991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181" y="403474"/>
            <a:ext cx="10033461" cy="217394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ko-KR" sz="3200" dirty="0" smtClean="0"/>
              <a:t>Package Geometry</a:t>
            </a:r>
            <a:r>
              <a:rPr lang="ko-KR" altLang="en-US" sz="3200" dirty="0" smtClean="0"/>
              <a:t>와 </a:t>
            </a:r>
            <a:r>
              <a:rPr lang="en-US" altLang="ko-KR" sz="3200" dirty="0" smtClean="0"/>
              <a:t>Components </a:t>
            </a:r>
            <a:r>
              <a:rPr lang="ko-KR" altLang="en-US" sz="3200" dirty="0" smtClean="0"/>
              <a:t>항목에서 아래 그림처럼 지정된 항목 박스 </a:t>
            </a:r>
            <a:r>
              <a:rPr lang="en-US" altLang="ko-KR" sz="3200" dirty="0" smtClean="0"/>
              <a:t>Check </a:t>
            </a:r>
            <a:r>
              <a:rPr lang="ko-KR" altLang="en-US" sz="3200" dirty="0" smtClean="0"/>
              <a:t>그리고 색상을 지정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310563" y="2388855"/>
            <a:ext cx="4202349" cy="4259916"/>
            <a:chOff x="925708" y="2181036"/>
            <a:chExt cx="4202349" cy="42599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5708" y="2181036"/>
              <a:ext cx="4202349" cy="425991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030778" y="3566160"/>
              <a:ext cx="1047404" cy="1496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78181" y="3934970"/>
              <a:ext cx="1288473" cy="1554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276109" y="2336154"/>
            <a:ext cx="4114801" cy="4312617"/>
            <a:chOff x="6542116" y="2181036"/>
            <a:chExt cx="4114801" cy="431261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2116" y="2181036"/>
              <a:ext cx="4114801" cy="4312617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764088" y="3657599"/>
              <a:ext cx="2295059" cy="16625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9331221" y="3104245"/>
              <a:ext cx="1072344" cy="36688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666807" y="3768715"/>
              <a:ext cx="1014154" cy="16625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21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Board Outline </a:t>
            </a:r>
            <a:r>
              <a:rPr lang="ko-KR" altLang="en-US" dirty="0" smtClean="0"/>
              <a:t>그리기 및 부품 배치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6" y="1655935"/>
            <a:ext cx="4572635" cy="44512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78" y="1655935"/>
            <a:ext cx="3429000" cy="2286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999" y="1640291"/>
            <a:ext cx="2438400" cy="12573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23278" y="2310938"/>
            <a:ext cx="3355457" cy="3906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92999" y="1787235"/>
            <a:ext cx="1838237" cy="6982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37265" y="4247804"/>
                <a:ext cx="690787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ko-KR" altLang="en-US" sz="2000" dirty="0" smtClean="0"/>
                  <a:t>작업 창에서 </a:t>
                </a:r>
                <a:r>
                  <a:rPr lang="en-US" altLang="ko-KR" sz="2000" dirty="0" smtClean="0"/>
                  <a:t>Setup</a:t>
                </a:r>
                <a:r>
                  <a:rPr lang="en-US" altLang="ko-KR" sz="2000" dirty="0">
                    <a:latin typeface="맑은 고딕" panose="020B0503020000020004" pitchFamily="50" charset="-127"/>
                  </a:rPr>
                  <a:t> → </a:t>
                </a:r>
                <a:r>
                  <a:rPr lang="en-US" altLang="ko-KR" sz="2000" dirty="0" smtClean="0"/>
                  <a:t>Outlines</a:t>
                </a:r>
                <a:r>
                  <a:rPr lang="en-US" altLang="ko-KR" sz="2000" dirty="0">
                    <a:latin typeface="맑은 고딕" panose="020B0503020000020004" pitchFamily="50" charset="-127"/>
                  </a:rPr>
                  <a:t> → </a:t>
                </a:r>
                <a:r>
                  <a:rPr lang="en-US" altLang="ko-KR" sz="2000" dirty="0" smtClean="0"/>
                  <a:t>Board Outline </a:t>
                </a:r>
                <a:r>
                  <a:rPr lang="ko-KR" altLang="en-US" sz="2000" dirty="0" smtClean="0"/>
                  <a:t>클릭하면</a:t>
                </a:r>
                <a:r>
                  <a:rPr lang="en-US" altLang="ko-KR" sz="2000" dirty="0" smtClean="0"/>
                  <a:t>, Board Outline </a:t>
                </a:r>
                <a:r>
                  <a:rPr lang="ko-KR" altLang="en-US" sz="2000" dirty="0" smtClean="0"/>
                  <a:t>창이 뜬다</a:t>
                </a:r>
                <a:r>
                  <a:rPr lang="en-US" altLang="ko-KR" sz="2000" dirty="0" smtClean="0"/>
                  <a:t>. </a:t>
                </a:r>
                <a:r>
                  <a:rPr lang="ko-KR" altLang="en-US" sz="2000" b="1" dirty="0" smtClean="0">
                    <a:solidFill>
                      <a:srgbClr val="FFFF00"/>
                    </a:solidFill>
                  </a:rPr>
                  <a:t>창이 떠있는 상태에서</a:t>
                </a:r>
                <a:r>
                  <a:rPr lang="ko-KR" altLang="en-US" sz="2000" dirty="0" smtClean="0"/>
                  <a:t> 아래 </a:t>
                </a:r>
                <a:r>
                  <a:rPr lang="en-US" altLang="ko-KR" sz="2000" dirty="0" smtClean="0"/>
                  <a:t>Command </a:t>
                </a:r>
                <a:r>
                  <a:rPr lang="ko-KR" altLang="en-US" sz="2000" dirty="0" smtClean="0"/>
                  <a:t>창에 </a:t>
                </a:r>
                <a:r>
                  <a:rPr lang="en-US" altLang="ko-KR" sz="2000" dirty="0" smtClean="0"/>
                  <a:t>x 0 0 Enter</a:t>
                </a:r>
                <a:r>
                  <a:rPr lang="ko-KR" altLang="en-US" sz="2000" dirty="0" smtClean="0"/>
                  <a:t>키</a:t>
                </a:r>
                <a:r>
                  <a:rPr lang="en-US" altLang="ko-KR" sz="2000" dirty="0" smtClean="0"/>
                  <a:t>, x 1970 2756 Enter</a:t>
                </a:r>
                <a:r>
                  <a:rPr lang="ko-KR" altLang="en-US" sz="2000" dirty="0" smtClean="0"/>
                  <a:t>키를 누른다</a:t>
                </a:r>
                <a:r>
                  <a:rPr lang="en-US" altLang="ko-KR" sz="2000" dirty="0" smtClean="0"/>
                  <a:t>. Board size</a:t>
                </a:r>
                <a:r>
                  <a:rPr lang="ko-KR" altLang="en-US" sz="2000" dirty="0" smtClean="0"/>
                  <a:t>는 대략 </a:t>
                </a:r>
                <a:r>
                  <a:rPr lang="en-US" altLang="ko-KR" sz="2000" dirty="0" smtClean="0"/>
                  <a:t>50mm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000" dirty="0" smtClean="0"/>
                  <a:t>70mm </a:t>
                </a:r>
                <a:r>
                  <a:rPr lang="ko-KR" altLang="en-US" sz="2000" dirty="0" smtClean="0"/>
                  <a:t>이다</a:t>
                </a:r>
                <a:r>
                  <a:rPr lang="en-US" altLang="ko-KR" sz="2000" dirty="0" smtClean="0"/>
                  <a:t>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265" y="4247804"/>
                <a:ext cx="6907877" cy="1938992"/>
              </a:xfrm>
              <a:prstGeom prst="rect">
                <a:avLst/>
              </a:prstGeom>
              <a:blipFill>
                <a:blip r:embed="rId5"/>
                <a:stretch>
                  <a:fillRect l="-971" r="-1942" b="-15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89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5964" y="706581"/>
            <a:ext cx="9374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작업 창에는 아래 그림과 같이 </a:t>
            </a:r>
            <a:r>
              <a:rPr lang="en-US" altLang="ko-KR" sz="2800" dirty="0" smtClean="0"/>
              <a:t>Board Outline</a:t>
            </a:r>
            <a:r>
              <a:rPr lang="ko-KR" altLang="en-US" sz="2800" dirty="0" smtClean="0"/>
              <a:t>이 생성된다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849" y="1355402"/>
            <a:ext cx="4470168" cy="525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2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04" y="2072028"/>
            <a:ext cx="1657581" cy="19910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35" y="1016376"/>
            <a:ext cx="3117784" cy="3673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9656" y="1051478"/>
            <a:ext cx="3866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작업 창에서 </a:t>
            </a:r>
            <a:endParaRPr lang="en-US" altLang="ko-KR" dirty="0" smtClean="0"/>
          </a:p>
          <a:p>
            <a:r>
              <a:rPr lang="en-US" altLang="ko-KR" dirty="0" smtClean="0"/>
              <a:t>Place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dirty="0" smtClean="0"/>
              <a:t> Manually… </a:t>
            </a:r>
            <a:r>
              <a:rPr lang="ko-KR" altLang="en-US" dirty="0" smtClean="0"/>
              <a:t>클릭하면 우측 그림과 같이 </a:t>
            </a:r>
            <a:r>
              <a:rPr lang="en-US" altLang="ko-KR" dirty="0" smtClean="0"/>
              <a:t>Placement </a:t>
            </a:r>
            <a:r>
              <a:rPr lang="ko-KR" altLang="en-US" dirty="0" smtClean="0"/>
              <a:t>창이 뜬다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09459" y="1395553"/>
            <a:ext cx="52825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 smtClean="0"/>
              <a:t>Placement 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창이 떠있는 상태에서 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MTG156 Check Box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를 활성화 시킨 후</a:t>
            </a:r>
            <a:r>
              <a:rPr lang="ko-KR" altLang="en-US" sz="2000" dirty="0" smtClean="0"/>
              <a:t> 아래 </a:t>
            </a:r>
            <a:r>
              <a:rPr lang="en-US" altLang="ko-KR" sz="2000" dirty="0" smtClean="0"/>
              <a:t>Command </a:t>
            </a:r>
            <a:r>
              <a:rPr lang="ko-KR" altLang="en-US" sz="2000" dirty="0" smtClean="0"/>
              <a:t>창에 </a:t>
            </a:r>
            <a:r>
              <a:rPr lang="en-US" altLang="ko-KR" sz="2000" dirty="0" smtClean="0"/>
              <a:t>x 200 200 Enter</a:t>
            </a:r>
            <a:r>
              <a:rPr lang="ko-KR" altLang="en-US" sz="2000" dirty="0" smtClean="0"/>
              <a:t>키를 누른다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그리고 </a:t>
            </a:r>
            <a:r>
              <a:rPr lang="ko-KR" altLang="en-US" sz="2000" dirty="0" smtClean="0">
                <a:solidFill>
                  <a:srgbClr val="FFFF00"/>
                </a:solidFill>
              </a:rPr>
              <a:t>다시</a:t>
            </a:r>
            <a:r>
              <a:rPr lang="ko-KR" altLang="en-US" sz="2000" dirty="0" smtClean="0"/>
              <a:t> </a:t>
            </a:r>
            <a:r>
              <a:rPr lang="en-US" altLang="ko-KR" sz="2000" b="1" dirty="0">
                <a:solidFill>
                  <a:srgbClr val="FFFF00"/>
                </a:solidFill>
              </a:rPr>
              <a:t>MTG156 Check Box</a:t>
            </a:r>
            <a:r>
              <a:rPr lang="ko-KR" altLang="en-US" sz="2000" b="1" dirty="0">
                <a:solidFill>
                  <a:srgbClr val="FFFF00"/>
                </a:solidFill>
              </a:rPr>
              <a:t>를 활성화 시킨 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후</a:t>
            </a:r>
            <a:r>
              <a:rPr lang="en-US" altLang="ko-KR" sz="2000" dirty="0" smtClean="0"/>
              <a:t> x 1800 200 Enter</a:t>
            </a:r>
            <a:r>
              <a:rPr lang="ko-KR" altLang="en-US" sz="2000" dirty="0" smtClean="0"/>
              <a:t>키</a:t>
            </a:r>
            <a:r>
              <a:rPr lang="en-US" altLang="ko-KR" sz="2000" dirty="0" smtClean="0"/>
              <a:t>, </a:t>
            </a:r>
            <a:r>
              <a:rPr lang="ko-KR" altLang="en-US" sz="2000" dirty="0">
                <a:solidFill>
                  <a:srgbClr val="FFFF00"/>
                </a:solidFill>
              </a:rPr>
              <a:t>다시</a:t>
            </a:r>
            <a:r>
              <a:rPr lang="ko-KR" altLang="en-US" sz="2000" dirty="0"/>
              <a:t> </a:t>
            </a:r>
            <a:r>
              <a:rPr lang="en-US" altLang="ko-KR" sz="2000" b="1" dirty="0">
                <a:solidFill>
                  <a:srgbClr val="FFFF00"/>
                </a:solidFill>
              </a:rPr>
              <a:t>MTG156 Check Box</a:t>
            </a:r>
            <a:r>
              <a:rPr lang="ko-KR" altLang="en-US" sz="2000" b="1" dirty="0">
                <a:solidFill>
                  <a:srgbClr val="FFFF00"/>
                </a:solidFill>
              </a:rPr>
              <a:t>를 활성화 시킨 후 </a:t>
            </a:r>
            <a:r>
              <a:rPr lang="en-US" altLang="ko-KR" sz="2000" dirty="0" smtClean="0"/>
              <a:t>x 1800 2600 Enter</a:t>
            </a:r>
            <a:r>
              <a:rPr lang="ko-KR" altLang="en-US" sz="2000" dirty="0" smtClean="0"/>
              <a:t>키</a:t>
            </a:r>
            <a:r>
              <a:rPr lang="en-US" altLang="ko-KR" sz="2000" dirty="0" smtClean="0"/>
              <a:t>, </a:t>
            </a:r>
            <a:r>
              <a:rPr lang="ko-KR" altLang="en-US" sz="2000" dirty="0">
                <a:solidFill>
                  <a:srgbClr val="FFFF00"/>
                </a:solidFill>
              </a:rPr>
              <a:t>다시</a:t>
            </a:r>
            <a:r>
              <a:rPr lang="ko-KR" altLang="en-US" sz="2000" dirty="0"/>
              <a:t> </a:t>
            </a:r>
            <a:r>
              <a:rPr lang="en-US" altLang="ko-KR" sz="2000" b="1" dirty="0">
                <a:solidFill>
                  <a:srgbClr val="FFFF00"/>
                </a:solidFill>
              </a:rPr>
              <a:t>MTG156 Check Box</a:t>
            </a:r>
            <a:r>
              <a:rPr lang="ko-KR" altLang="en-US" sz="2000" b="1" dirty="0">
                <a:solidFill>
                  <a:srgbClr val="FFFF00"/>
                </a:solidFill>
              </a:rPr>
              <a:t>를 활성화 시킨 후 </a:t>
            </a:r>
            <a:r>
              <a:rPr lang="en-US" altLang="ko-KR" sz="2000" dirty="0" smtClean="0"/>
              <a:t>x </a:t>
            </a:r>
            <a:r>
              <a:rPr lang="en-US" altLang="ko-KR" sz="2000" dirty="0"/>
              <a:t>200 </a:t>
            </a:r>
            <a:r>
              <a:rPr lang="en-US" altLang="ko-KR" sz="2000" dirty="0" smtClean="0"/>
              <a:t>2600 </a:t>
            </a:r>
            <a:r>
              <a:rPr lang="en-US" altLang="ko-KR" sz="2000" dirty="0"/>
              <a:t>Enter</a:t>
            </a:r>
            <a:r>
              <a:rPr lang="ko-KR" altLang="en-US" sz="2000" dirty="0" smtClean="0"/>
              <a:t>키를 누른다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766068" y="4289367"/>
            <a:ext cx="2434482" cy="2481169"/>
            <a:chOff x="7729104" y="669015"/>
            <a:chExt cx="2552700" cy="28575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9104" y="669015"/>
              <a:ext cx="2552700" cy="28575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7913716" y="1130531"/>
              <a:ext cx="1105593" cy="1286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913716" y="1631268"/>
              <a:ext cx="1105593" cy="1286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13716" y="2113378"/>
              <a:ext cx="1197033" cy="1144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913716" y="2730746"/>
              <a:ext cx="1197033" cy="1144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화살표 연결선 15"/>
          <p:cNvCxnSpPr/>
          <p:nvPr/>
        </p:nvCxnSpPr>
        <p:spPr>
          <a:xfrm flipH="1">
            <a:off x="3183925" y="5408340"/>
            <a:ext cx="7563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57105" y="5208285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Command </a:t>
            </a:r>
            <a:r>
              <a:rPr lang="ko-KR" altLang="en-US" sz="2000" dirty="0" smtClean="0"/>
              <a:t>진행 과정</a:t>
            </a:r>
            <a:endParaRPr lang="ko-KR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719789" y="240367"/>
            <a:ext cx="861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기구 홀 추가    </a:t>
            </a:r>
            <a:r>
              <a:rPr lang="en-US" altLang="ko-KR" sz="2800" dirty="0" smtClean="0"/>
              <a:t>(Advanced settings, Library </a:t>
            </a:r>
            <a:r>
              <a:rPr lang="ko-KR" altLang="en-US" sz="2800" dirty="0" smtClean="0"/>
              <a:t>체크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77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89" y="1560661"/>
            <a:ext cx="3267075" cy="4295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8358" y="947652"/>
            <a:ext cx="662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아래 그림은 기구 홀이 배치된 보드의 모습이다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45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170" y="377903"/>
            <a:ext cx="9404723" cy="1400530"/>
          </a:xfrm>
        </p:spPr>
        <p:txBody>
          <a:bodyPr/>
          <a:lstStyle/>
          <a:p>
            <a:r>
              <a:rPr lang="ko-KR" altLang="en-US" dirty="0" smtClean="0"/>
              <a:t>부품 배치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Quickplace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91" y="3216308"/>
            <a:ext cx="1827187" cy="246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555" y="2878076"/>
            <a:ext cx="3114675" cy="337185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542275" y="2259356"/>
            <a:ext cx="2547630" cy="3956948"/>
            <a:chOff x="4219115" y="1282334"/>
            <a:chExt cx="2494017" cy="5070937"/>
          </a:xfrm>
        </p:grpSpPr>
        <p:grpSp>
          <p:nvGrpSpPr>
            <p:cNvPr id="8" name="그룹 7"/>
            <p:cNvGrpSpPr/>
            <p:nvPr/>
          </p:nvGrpSpPr>
          <p:grpSpPr>
            <a:xfrm>
              <a:off x="4219115" y="1282334"/>
              <a:ext cx="2494017" cy="5070937"/>
              <a:chOff x="3608824" y="1274023"/>
              <a:chExt cx="2494017" cy="507093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8824" y="1274023"/>
                <a:ext cx="2494017" cy="5070937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3608824" y="4505498"/>
                <a:ext cx="1362187" cy="606829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4688378" y="5918662"/>
              <a:ext cx="565266" cy="34082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3234" y="1826862"/>
            <a:ext cx="3915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작업 창에서 </a:t>
            </a:r>
            <a:endParaRPr lang="en-US" altLang="ko-KR" sz="2000" dirty="0" smtClean="0"/>
          </a:p>
          <a:p>
            <a:r>
              <a:rPr lang="en-US" altLang="ko-KR" sz="2000" dirty="0" smtClean="0"/>
              <a:t>Place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Quickplace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클릭하면 우측 그림과 같이 </a:t>
            </a:r>
            <a:r>
              <a:rPr lang="en-US" altLang="ko-KR" sz="2000" dirty="0" err="1" smtClean="0"/>
              <a:t>Quickplace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창이 뜬다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90552" y="1243693"/>
            <a:ext cx="4051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 smtClean="0"/>
              <a:t>Quickplace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창 </a:t>
            </a:r>
            <a:r>
              <a:rPr lang="en-US" altLang="ko-KR" sz="2000" dirty="0" smtClean="0"/>
              <a:t>Edge </a:t>
            </a:r>
            <a:r>
              <a:rPr lang="ko-KR" altLang="en-US" sz="2000" dirty="0" smtClean="0"/>
              <a:t>항목에서 </a:t>
            </a:r>
            <a:r>
              <a:rPr lang="en-US" altLang="ko-KR" sz="2000" dirty="0" smtClean="0"/>
              <a:t>Right Check Box on</a:t>
            </a:r>
            <a:r>
              <a:rPr lang="ko-KR" altLang="en-US" sz="2000" dirty="0" smtClean="0"/>
              <a:t>하고 </a:t>
            </a:r>
            <a:r>
              <a:rPr lang="en-US" altLang="ko-KR" sz="2000" dirty="0" smtClean="0"/>
              <a:t>Place </a:t>
            </a:r>
            <a:r>
              <a:rPr lang="ko-KR" altLang="en-US" sz="2000" dirty="0" smtClean="0"/>
              <a:t>클릭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841629" y="2165417"/>
            <a:ext cx="405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/>
              <a:t>Place </a:t>
            </a:r>
            <a:r>
              <a:rPr lang="ko-KR" altLang="en-US" sz="2000" dirty="0" smtClean="0"/>
              <a:t>클릭 하면은 아래와 같이 모든 부품들이 오른쪽에 배치된다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935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87965" y="2158476"/>
            <a:ext cx="2638793" cy="3372321"/>
            <a:chOff x="1185505" y="1875842"/>
            <a:chExt cx="2638793" cy="33723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505" y="1875842"/>
              <a:ext cx="2638793" cy="3372321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1803862" y="2161309"/>
              <a:ext cx="573578" cy="42394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537509" y="3279368"/>
              <a:ext cx="286789" cy="565268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252451" y="2870725"/>
              <a:ext cx="701040" cy="24106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8025" y="1016990"/>
            <a:ext cx="44229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smtClean="0"/>
              <a:t>아래 그림과 같이 작업 창의 오른쪽 </a:t>
            </a:r>
            <a:r>
              <a:rPr lang="en-US" altLang="ko-KR" sz="2000" dirty="0" smtClean="0"/>
              <a:t>Find Tab</a:t>
            </a:r>
            <a:r>
              <a:rPr lang="ko-KR" altLang="en-US" sz="2000" dirty="0" smtClean="0"/>
              <a:t>으로 이동하여 </a:t>
            </a:r>
            <a:endParaRPr lang="en-US" altLang="ko-KR" sz="2000" dirty="0" smtClean="0"/>
          </a:p>
          <a:p>
            <a:pPr algn="just"/>
            <a:r>
              <a:rPr lang="en-US" altLang="ko-KR" sz="2000" dirty="0" smtClean="0"/>
              <a:t>All Off</a:t>
            </a:r>
            <a:r>
              <a:rPr lang="ko-KR" altLang="en-US" sz="2000" dirty="0" smtClean="0"/>
              <a:t>클릭</a:t>
            </a:r>
            <a:r>
              <a:rPr lang="en-US" altLang="ko-KR" sz="2000" dirty="0" smtClean="0"/>
              <a:t>, Symbols </a:t>
            </a:r>
            <a:r>
              <a:rPr lang="ko-KR" altLang="en-US" sz="2000" dirty="0" smtClean="0"/>
              <a:t>항목을 </a:t>
            </a:r>
            <a:r>
              <a:rPr lang="en-US" altLang="ko-KR" sz="2000" dirty="0" smtClean="0"/>
              <a:t>on </a:t>
            </a:r>
            <a:r>
              <a:rPr lang="ko-KR" altLang="en-US" sz="2000" dirty="0" smtClean="0"/>
              <a:t>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01" y="2622144"/>
            <a:ext cx="2372056" cy="39820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311" y="2622144"/>
            <a:ext cx="2657475" cy="13144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5605" y="1065887"/>
            <a:ext cx="6511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J1 </a:t>
            </a:r>
            <a:r>
              <a:rPr lang="ko-KR" altLang="en-US" sz="2000" dirty="0" smtClean="0"/>
              <a:t>부품을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배치 하기 위해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작업 창에서 </a:t>
            </a:r>
            <a:r>
              <a:rPr lang="en-US" altLang="ko-KR" sz="2000" dirty="0" err="1" smtClean="0"/>
              <a:t>Edit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→Move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J1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부품 클릭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Command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창에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 300 2100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입력한다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F6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눌러 배치를 완료한다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/>
          </a:p>
        </p:txBody>
      </p:sp>
      <p:sp>
        <p:nvSpPr>
          <p:cNvPr id="13" name="직사각형 12"/>
          <p:cNvSpPr/>
          <p:nvPr/>
        </p:nvSpPr>
        <p:spPr>
          <a:xfrm>
            <a:off x="9060873" y="3153359"/>
            <a:ext cx="1183175" cy="1800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68" y="2113857"/>
            <a:ext cx="3313006" cy="35720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792" y="2286105"/>
            <a:ext cx="1359214" cy="20040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55" y="2286105"/>
            <a:ext cx="1562318" cy="1981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55" y="3184373"/>
            <a:ext cx="2095792" cy="1867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4793" y="1155902"/>
            <a:ext cx="4281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아래 그림처럼</a:t>
            </a:r>
            <a:r>
              <a:rPr lang="en-US" altLang="ko-KR" sz="2000" dirty="0" smtClean="0"/>
              <a:t> J1 </a:t>
            </a:r>
            <a:r>
              <a:rPr lang="ko-KR" altLang="en-US" sz="2000" dirty="0" smtClean="0"/>
              <a:t>부품 배치를 완료하면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회전하는 작업을 해본다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460563" y="783716"/>
            <a:ext cx="26583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마우스 커서를 부품 위에 올리고 우 클릭 하면 아래와 같이 메뉴에서 </a:t>
            </a:r>
            <a:r>
              <a:rPr lang="en-US" altLang="ko-KR" sz="2000" dirty="0" smtClean="0"/>
              <a:t>Spin</a:t>
            </a:r>
            <a:r>
              <a:rPr lang="ko-KR" altLang="en-US" sz="2000" dirty="0" smtClean="0"/>
              <a:t>을 클릭 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576494" y="1155902"/>
            <a:ext cx="4281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아래 그림처럼</a:t>
            </a:r>
            <a:r>
              <a:rPr lang="en-US" altLang="ko-KR" sz="2000" dirty="0" smtClean="0"/>
              <a:t> J1 </a:t>
            </a:r>
            <a:r>
              <a:rPr lang="ko-KR" altLang="en-US" sz="2000" dirty="0" smtClean="0"/>
              <a:t>부품을 하얀색 선을 축으로 회전할 수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08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6570" y="212743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부품 배치에 유용한 단축키</a:t>
            </a:r>
            <a:endParaRPr lang="ko-KR" altLang="en-US" sz="3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66" y="3206004"/>
            <a:ext cx="2074323" cy="34821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4370" y="859074"/>
            <a:ext cx="1042877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부품을 원하는 곳으로 배치하고자 할 때</a:t>
            </a:r>
            <a:r>
              <a:rPr lang="en-US" altLang="ko-KR" sz="2000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Shift+F6</a:t>
            </a:r>
            <a:r>
              <a:rPr lang="ko-KR" altLang="en-US" sz="2000" dirty="0" smtClean="0"/>
              <a:t>키를 누르고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부품을 클릭하여 원하는 곳에 배치한다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배치가 끝나면 또 </a:t>
            </a:r>
            <a:r>
              <a:rPr lang="en-US" altLang="ko-KR" sz="2000" dirty="0" smtClean="0"/>
              <a:t>Shift+F6</a:t>
            </a:r>
            <a:r>
              <a:rPr lang="ko-KR" altLang="en-US" sz="2000" dirty="0" smtClean="0"/>
              <a:t>을 누를 필요 없이 바로 다음 부품을 배치 할 수 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배치가 끝나면 아래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우측 그림에 보이듯 </a:t>
            </a:r>
            <a:r>
              <a:rPr lang="en-US" altLang="ko-KR" sz="2000" dirty="0" smtClean="0"/>
              <a:t>Done </a:t>
            </a:r>
            <a:r>
              <a:rPr lang="ko-KR" altLang="en-US" sz="2000" dirty="0" smtClean="0"/>
              <a:t>즉 </a:t>
            </a:r>
            <a:r>
              <a:rPr lang="en-US" altLang="ko-KR" sz="2000" dirty="0" smtClean="0"/>
              <a:t>F6</a:t>
            </a:r>
            <a:r>
              <a:rPr lang="ko-KR" altLang="en-US" sz="2000" dirty="0" smtClean="0"/>
              <a:t>을 눌러 작업을 끝낸다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만약 원하지 않는 작업을 했을 경우 </a:t>
            </a:r>
            <a:r>
              <a:rPr lang="en-US" altLang="ko-KR" sz="2000" dirty="0" err="1" smtClean="0"/>
              <a:t>Ctrl+Z</a:t>
            </a:r>
            <a:r>
              <a:rPr lang="ko-KR" altLang="en-US" sz="2000" dirty="0" smtClean="0"/>
              <a:t>를 누르면 된다</a:t>
            </a:r>
            <a:r>
              <a:rPr lang="en-US" altLang="ko-KR" sz="2000" dirty="0" smtClean="0"/>
              <a:t>. Oops, F8 </a:t>
            </a:r>
            <a:r>
              <a:rPr lang="ko-KR" altLang="en-US" sz="2000" dirty="0" smtClean="0"/>
              <a:t>키도 </a:t>
            </a:r>
            <a:r>
              <a:rPr lang="en-US" altLang="ko-KR" sz="2000" dirty="0" err="1" smtClean="0"/>
              <a:t>Ctrl+Z</a:t>
            </a:r>
            <a:r>
              <a:rPr lang="ko-KR" altLang="en-US" sz="2000" dirty="0" smtClean="0"/>
              <a:t>와 동일한 역할을 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874933" y="3259731"/>
            <a:ext cx="1510373" cy="3262739"/>
            <a:chOff x="6874933" y="3259731"/>
            <a:chExt cx="1510373" cy="32627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933" y="3259731"/>
              <a:ext cx="1510373" cy="3262739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7095067" y="3708400"/>
              <a:ext cx="1290239" cy="3810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352800" y="4030133"/>
            <a:ext cx="1803389" cy="228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3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8141" y="433329"/>
            <a:ext cx="11165721" cy="6042284"/>
            <a:chOff x="548141" y="433329"/>
            <a:chExt cx="11165721" cy="60422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41" y="433329"/>
              <a:ext cx="11165721" cy="6042284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48640" y="1305098"/>
              <a:ext cx="1155469" cy="282633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7273" y="1305098"/>
              <a:ext cx="4457700" cy="4181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199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9646" y="108066"/>
            <a:ext cx="6627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나머지 부품들을 참고하여 배치한다</a:t>
            </a:r>
            <a:r>
              <a:rPr lang="en-US" altLang="ko-KR" sz="2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아래 그림은 부품 배치가 완료된 것을 나타낸다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17" y="1396870"/>
            <a:ext cx="3710420" cy="52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2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Constraints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/Net </a:t>
            </a:r>
            <a:r>
              <a:rPr lang="ko-KR" altLang="en-US" dirty="0" smtClean="0"/>
              <a:t>속성 부여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111" y="1496291"/>
            <a:ext cx="919321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/>
              <a:t>PCB</a:t>
            </a:r>
            <a:r>
              <a:rPr lang="ko-KR" altLang="en-US" sz="2400" dirty="0" smtClean="0"/>
              <a:t>를 설계하는 과정에서 배선의 두께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배선 간 간격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배선의 색상 등을 지정하는 것을 </a:t>
            </a:r>
            <a:r>
              <a:rPr lang="en-US" altLang="ko-KR" sz="2400" dirty="0" smtClean="0"/>
              <a:t>Constraints </a:t>
            </a:r>
            <a:r>
              <a:rPr lang="ko-KR" altLang="en-US" sz="2400" dirty="0" smtClean="0"/>
              <a:t>또는 </a:t>
            </a:r>
            <a:r>
              <a:rPr lang="en-US" altLang="ko-KR" sz="2400" dirty="0" smtClean="0"/>
              <a:t>Net</a:t>
            </a:r>
            <a:r>
              <a:rPr lang="ko-KR" altLang="en-US" sz="2400" dirty="0" smtClean="0"/>
              <a:t>설정 이라고 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9" y="2627370"/>
            <a:ext cx="3271043" cy="39917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34680" y="4788015"/>
            <a:ext cx="7281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 smtClean="0"/>
              <a:t>Setup</a:t>
            </a:r>
            <a:r>
              <a:rPr lang="en-US" altLang="ko-KR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→Constraints</a:t>
            </a:r>
            <a:r>
              <a:rPr lang="en-US" altLang="ko-KR" sz="2400" dirty="0" err="1" smtClean="0">
                <a:latin typeface="맑은 고딕" panose="020B0503020000020004" pitchFamily="50" charset="-127"/>
              </a:rPr>
              <a:t>→Physical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</a:rPr>
              <a:t>Physical Constraint </a:t>
            </a:r>
            <a:r>
              <a:rPr lang="en-US" altLang="ko-KR" sz="2400" dirty="0" err="1" smtClean="0">
                <a:latin typeface="맑은 고딕" panose="020B0503020000020004" pitchFamily="50" charset="-127"/>
              </a:rPr>
              <a:t>Set→All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layers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Line Width, Min </a:t>
            </a:r>
            <a:r>
              <a:rPr lang="ko-KR" altLang="en-US" sz="2400" dirty="0" smtClean="0"/>
              <a:t>항목 </a:t>
            </a:r>
            <a:r>
              <a:rPr lang="en-US" altLang="ko-KR" sz="2400" dirty="0" smtClean="0"/>
              <a:t>Default</a:t>
            </a:r>
            <a:r>
              <a:rPr lang="ko-KR" altLang="en-US" sz="2400" dirty="0" smtClean="0"/>
              <a:t>값 </a:t>
            </a:r>
            <a:r>
              <a:rPr lang="en-US" altLang="ko-KR" sz="2400" dirty="0" smtClean="0"/>
              <a:t>12</a:t>
            </a:r>
            <a:r>
              <a:rPr lang="ko-KR" altLang="en-US" sz="2400" dirty="0" smtClean="0"/>
              <a:t>로 변경</a:t>
            </a:r>
            <a:endParaRPr lang="ko-KR" altLang="en-US" sz="2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466207" y="2627370"/>
            <a:ext cx="7249543" cy="2190750"/>
            <a:chOff x="4466207" y="2627370"/>
            <a:chExt cx="7249543" cy="21907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6207" y="2627370"/>
              <a:ext cx="7249543" cy="219075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648450" y="3629025"/>
              <a:ext cx="3105150" cy="8572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66207" y="3889527"/>
              <a:ext cx="2039368" cy="28242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882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295399" y="1784948"/>
            <a:ext cx="9955765" cy="4753964"/>
            <a:chOff x="1295399" y="1784948"/>
            <a:chExt cx="9955765" cy="47539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399" y="1784948"/>
              <a:ext cx="9955765" cy="4753964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295399" y="3933825"/>
              <a:ext cx="1619251" cy="4000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895850" y="4095750"/>
              <a:ext cx="3657600" cy="2381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95850" y="5753100"/>
              <a:ext cx="3657600" cy="2381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00930" y="365723"/>
            <a:ext cx="7281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 smtClean="0">
                <a:latin typeface="맑은 고딕" panose="020B0503020000020004" pitchFamily="50" charset="-127"/>
              </a:rPr>
              <a:t>Net→All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layers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Line Width, Min </a:t>
            </a:r>
            <a:r>
              <a:rPr lang="ko-KR" altLang="en-US" sz="2400" dirty="0" smtClean="0"/>
              <a:t>항목 </a:t>
            </a:r>
            <a:r>
              <a:rPr lang="en-US" altLang="ko-KR" sz="2400" dirty="0" smtClean="0"/>
              <a:t>GND, VCC</a:t>
            </a:r>
            <a:r>
              <a:rPr lang="ko-KR" altLang="en-US" sz="2400" dirty="0" smtClean="0"/>
              <a:t>값 </a:t>
            </a:r>
            <a:r>
              <a:rPr lang="en-US" altLang="ko-KR" sz="2400" dirty="0" smtClean="0"/>
              <a:t>40</a:t>
            </a:r>
            <a:r>
              <a:rPr lang="ko-KR" altLang="en-US" sz="2400" dirty="0" smtClean="0"/>
              <a:t>으로 변경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361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932479"/>
            <a:ext cx="8510588" cy="4582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6705" y="425803"/>
            <a:ext cx="7281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</a:rPr>
              <a:t>Spacing Constraint </a:t>
            </a:r>
            <a:r>
              <a:rPr lang="en-US" altLang="ko-KR" sz="2400" dirty="0" err="1" smtClean="0">
                <a:latin typeface="맑은 고딕" panose="020B0503020000020004" pitchFamily="50" charset="-127"/>
              </a:rPr>
              <a:t>Set→All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layers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모든 항목 </a:t>
            </a:r>
            <a:r>
              <a:rPr lang="en-US" altLang="ko-KR" sz="2400" dirty="0" smtClean="0"/>
              <a:t>Default</a:t>
            </a:r>
            <a:r>
              <a:rPr lang="ko-KR" altLang="en-US" sz="2400" dirty="0" smtClean="0"/>
              <a:t>값 </a:t>
            </a:r>
            <a:r>
              <a:rPr lang="en-US" altLang="ko-KR" sz="2400" dirty="0" smtClean="0"/>
              <a:t>12</a:t>
            </a:r>
            <a:r>
              <a:rPr lang="ko-KR" altLang="en-US" sz="2400" dirty="0" smtClean="0"/>
              <a:t>로 변경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724025" y="3067050"/>
            <a:ext cx="2428875" cy="457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74740" y="3476266"/>
            <a:ext cx="5802709" cy="1626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4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92" y="2834686"/>
            <a:ext cx="2000529" cy="3057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67155" y="439784"/>
            <a:ext cx="57191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Display → Assign Color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Options Tab →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빨간색 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Find Tab → More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201419" y="2813591"/>
            <a:ext cx="2718379" cy="2581635"/>
            <a:chOff x="4216880" y="2265471"/>
            <a:chExt cx="2718379" cy="25816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6880" y="2265471"/>
              <a:ext cx="2629267" cy="2581635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4305993" y="2859578"/>
              <a:ext cx="232756" cy="241069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525490" y="2980112"/>
              <a:ext cx="409769" cy="83543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37575" y="2834686"/>
            <a:ext cx="2754790" cy="3225698"/>
            <a:chOff x="8137328" y="2265471"/>
            <a:chExt cx="2754790" cy="322569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328" y="2265471"/>
              <a:ext cx="2657846" cy="3191320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10482349" y="3686694"/>
              <a:ext cx="409769" cy="83543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 rot="5216872">
              <a:off x="9530093" y="4930289"/>
              <a:ext cx="415136" cy="706624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81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19873" y="2485991"/>
            <a:ext cx="4953000" cy="3171825"/>
            <a:chOff x="1019873" y="2485991"/>
            <a:chExt cx="4953000" cy="31718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9873" y="2485991"/>
              <a:ext cx="4953000" cy="3171825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1122218" y="4713316"/>
              <a:ext cx="407324" cy="174568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731490" y="2476466"/>
            <a:ext cx="4943475" cy="3181350"/>
            <a:chOff x="6731490" y="2476466"/>
            <a:chExt cx="4943475" cy="31813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1490" y="2476466"/>
              <a:ext cx="4943475" cy="3181350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9543010" y="3300152"/>
              <a:ext cx="465513" cy="19950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731490" y="5311832"/>
              <a:ext cx="816466" cy="345984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31665" y="1097639"/>
            <a:ext cx="60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맑은 고딕" panose="020B0503020000020004" pitchFamily="50" charset="-127"/>
              </a:rPr>
              <a:t>Vcc</a:t>
            </a:r>
            <a:r>
              <a:rPr lang="en-US" altLang="ko-KR" sz="2800" dirty="0" smtClean="0">
                <a:latin typeface="맑은 고딕" panose="020B0503020000020004" pitchFamily="50" charset="-127"/>
              </a:rPr>
              <a:t> Net</a:t>
            </a:r>
            <a:r>
              <a:rPr lang="ko-KR" altLang="en-US" sz="2800" dirty="0" smtClean="0">
                <a:latin typeface="맑은 고딕" panose="020B0503020000020004" pitchFamily="50" charset="-127"/>
              </a:rPr>
              <a:t>을 빨간색으로 지정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741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33" y="2159578"/>
            <a:ext cx="9657873" cy="36242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7221" y="781756"/>
            <a:ext cx="60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맑은 고딕" panose="020B0503020000020004" pitchFamily="50" charset="-127"/>
              </a:rPr>
              <a:t>Vcc Net</a:t>
            </a:r>
            <a:r>
              <a:rPr lang="ko-KR" altLang="en-US" sz="2800" smtClean="0">
                <a:latin typeface="맑은 고딕" panose="020B0503020000020004" pitchFamily="50" charset="-127"/>
              </a:rPr>
              <a:t>이 빨간색으로 지정됨</a:t>
            </a:r>
            <a:r>
              <a:rPr lang="en-US" altLang="ko-KR" sz="2800" smtClean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7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73737" y="259007"/>
            <a:ext cx="571915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Display → Assign Color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Options Tab →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초록색 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Find Tab → More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GND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를 초록색으로 </a:t>
            </a:r>
            <a:r>
              <a:rPr lang="ko-KR" altLang="en-US" sz="2400" dirty="0">
                <a:latin typeface="맑은 고딕" panose="020B0503020000020004" pitchFamily="50" charset="-127"/>
              </a:rPr>
              <a:t>지정</a:t>
            </a:r>
            <a:r>
              <a:rPr lang="en-US" altLang="ko-KR" sz="2400" dirty="0"/>
              <a:t> </a:t>
            </a:r>
            <a:endParaRPr lang="ko-KR" altLang="en-US" sz="2400" dirty="0"/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01782" y="408637"/>
            <a:ext cx="2648320" cy="2562583"/>
            <a:chOff x="601782" y="408637"/>
            <a:chExt cx="2648320" cy="256258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782" y="408637"/>
              <a:ext cx="2648320" cy="2562583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698269" y="1951778"/>
              <a:ext cx="241069" cy="234469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43841" y="3335222"/>
            <a:ext cx="4991100" cy="3152775"/>
            <a:chOff x="443841" y="3335222"/>
            <a:chExt cx="4991100" cy="31527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841" y="3335222"/>
              <a:ext cx="4991100" cy="3152775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577734" y="4625551"/>
              <a:ext cx="361604" cy="234469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037291" y="3335222"/>
            <a:ext cx="4962526" cy="3209925"/>
            <a:chOff x="6037291" y="3335222"/>
            <a:chExt cx="4962526" cy="32099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7292" y="3335222"/>
              <a:ext cx="4962525" cy="3209925"/>
            </a:xfrm>
            <a:prstGeom prst="rect">
              <a:avLst/>
            </a:prstGeom>
          </p:spPr>
        </p:pic>
        <p:sp>
          <p:nvSpPr>
            <p:cNvPr id="10" name="타원 9"/>
            <p:cNvSpPr/>
            <p:nvPr/>
          </p:nvSpPr>
          <p:spPr>
            <a:xfrm>
              <a:off x="6037291" y="6188344"/>
              <a:ext cx="804083" cy="299653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844742" y="4118476"/>
              <a:ext cx="498763" cy="22908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5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12" y="1725088"/>
            <a:ext cx="4428345" cy="47845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3024" y="665378"/>
            <a:ext cx="60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맑은 고딕" panose="020B0503020000020004" pitchFamily="50" charset="-127"/>
              </a:rPr>
              <a:t>GND Net</a:t>
            </a:r>
            <a:r>
              <a:rPr lang="ko-KR" altLang="en-US" sz="2800" dirty="0" smtClean="0">
                <a:latin typeface="맑은 고딕" panose="020B0503020000020004" pitchFamily="50" charset="-127"/>
              </a:rPr>
              <a:t>이 초록색으로 지정됨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214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661914"/>
            <a:ext cx="3597592" cy="4991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6115" y="715254"/>
            <a:ext cx="7465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맑은 고딕" panose="020B0503020000020004" pitchFamily="50" charset="-127"/>
              </a:rPr>
              <a:t>Vcc</a:t>
            </a:r>
            <a:r>
              <a:rPr lang="ko-KR" altLang="en-US" sz="2800" dirty="0" smtClean="0">
                <a:latin typeface="맑은 고딕" panose="020B0503020000020004" pitchFamily="50" charset="-127"/>
              </a:rPr>
              <a:t>와 </a:t>
            </a:r>
            <a:r>
              <a:rPr lang="en-US" altLang="ko-KR" sz="2800" dirty="0" smtClean="0">
                <a:latin typeface="맑은 고딕" panose="020B0503020000020004" pitchFamily="50" charset="-127"/>
              </a:rPr>
              <a:t>GND Net</a:t>
            </a:r>
            <a:r>
              <a:rPr lang="ko-KR" altLang="en-US" sz="2800" dirty="0" smtClean="0">
                <a:latin typeface="맑은 고딕" panose="020B0503020000020004" pitchFamily="50" charset="-127"/>
              </a:rPr>
              <a:t>이 빨간색 초록색으로 지정됨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15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 환경설정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83" y="1457634"/>
            <a:ext cx="2811721" cy="219996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655658" y="1243426"/>
            <a:ext cx="5857875" cy="5419725"/>
            <a:chOff x="4655658" y="1243426"/>
            <a:chExt cx="5857875" cy="54197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658" y="1243426"/>
              <a:ext cx="5857875" cy="541972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912822" y="2768138"/>
              <a:ext cx="2335876" cy="590203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780713" y="6325985"/>
              <a:ext cx="839586" cy="275321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19899" y="1547170"/>
              <a:ext cx="831272" cy="415636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097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Route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66" y="3174510"/>
            <a:ext cx="2166189" cy="29243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865" y="3174510"/>
            <a:ext cx="2648320" cy="3429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7500" y="637186"/>
            <a:ext cx="571915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Route → Connect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Options Tab →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각 항목의 값들을 아래 우측 그림과 같이 설정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Routing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시작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8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440" y="1981018"/>
            <a:ext cx="3020923" cy="361837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91978" y="1120159"/>
            <a:ext cx="3700505" cy="4432164"/>
            <a:chOff x="1591978" y="1120159"/>
            <a:chExt cx="3700505" cy="443216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089" y="1981018"/>
              <a:ext cx="2924394" cy="3571305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3291841" y="3333404"/>
              <a:ext cx="490451" cy="42394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830286" y="2701637"/>
              <a:ext cx="490451" cy="42394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/>
            <p:cNvCxnSpPr/>
            <p:nvPr/>
          </p:nvCxnSpPr>
          <p:spPr>
            <a:xfrm>
              <a:off x="3956859" y="1496291"/>
              <a:ext cx="118652" cy="1205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1978430" y="2883222"/>
              <a:ext cx="1314028" cy="6330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674406" y="1120159"/>
              <a:ext cx="646331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클릭</a:t>
              </a: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91978" y="2513890"/>
              <a:ext cx="646331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클릭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009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07802" y="1977369"/>
            <a:ext cx="4992174" cy="3161975"/>
            <a:chOff x="3042194" y="2234198"/>
            <a:chExt cx="4992174" cy="31619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2007" y="2467235"/>
              <a:ext cx="2982928" cy="2928938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5187142" y="3798917"/>
              <a:ext cx="490451" cy="42394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4605251" y="3142212"/>
              <a:ext cx="490451" cy="42394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918662" y="3798916"/>
              <a:ext cx="490451" cy="42394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591993" y="3142212"/>
              <a:ext cx="490451" cy="42394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7028261" y="2603530"/>
              <a:ext cx="659362" cy="5985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3716801" y="3931704"/>
              <a:ext cx="1481024" cy="972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88037" y="2234198"/>
              <a:ext cx="646331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클릭</a:t>
              </a: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42194" y="3728161"/>
              <a:ext cx="646331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클릭</a:t>
              </a:r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>
              <a:off x="6401260" y="3912827"/>
              <a:ext cx="930226" cy="714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331486" y="3692358"/>
              <a:ext cx="646331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클릭</a:t>
              </a:r>
              <a:endParaRPr lang="ko-KR" altLang="en-US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3935870" y="2922018"/>
              <a:ext cx="683961" cy="3286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265959" y="2718122"/>
              <a:ext cx="646331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클릭</a:t>
              </a: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358644" y="783766"/>
            <a:ext cx="6060686" cy="5476248"/>
            <a:chOff x="5358644" y="783766"/>
            <a:chExt cx="6060686" cy="5476248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9538" y="1421314"/>
              <a:ext cx="4819650" cy="4838700"/>
            </a:xfrm>
            <a:prstGeom prst="rect">
              <a:avLst/>
            </a:prstGeom>
          </p:spPr>
        </p:pic>
        <p:sp>
          <p:nvSpPr>
            <p:cNvPr id="31" name="타원 30"/>
            <p:cNvSpPr/>
            <p:nvPr/>
          </p:nvSpPr>
          <p:spPr>
            <a:xfrm>
              <a:off x="7741370" y="2365156"/>
              <a:ext cx="490451" cy="42394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7741370" y="3416715"/>
              <a:ext cx="490451" cy="42394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6103763" y="2049271"/>
              <a:ext cx="1637607" cy="4802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6103763" y="3148476"/>
              <a:ext cx="1637607" cy="4802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358644" y="1403708"/>
              <a:ext cx="1172116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더블 클릭</a:t>
              </a:r>
              <a:endParaRPr lang="en-US" altLang="ko-KR" dirty="0" smtClean="0"/>
            </a:p>
            <a:p>
              <a:r>
                <a:rPr lang="en-US" altLang="ko-KR" dirty="0" smtClean="0"/>
                <a:t>Via </a:t>
              </a:r>
              <a:r>
                <a:rPr lang="ko-KR" altLang="en-US" dirty="0" smtClean="0"/>
                <a:t>형성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58644" y="2489861"/>
              <a:ext cx="1172116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더블 클릭</a:t>
              </a:r>
              <a:endParaRPr lang="en-US" altLang="ko-KR" dirty="0" smtClean="0"/>
            </a:p>
            <a:p>
              <a:r>
                <a:rPr lang="en-US" altLang="ko-KR" dirty="0"/>
                <a:t>Via </a:t>
              </a:r>
              <a:r>
                <a:rPr lang="ko-KR" altLang="en-US" dirty="0" smtClean="0"/>
                <a:t>형성</a:t>
              </a:r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8460000" y="3720129"/>
              <a:ext cx="2959330" cy="773084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9031042" y="1180407"/>
              <a:ext cx="746892" cy="25736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353425" y="783766"/>
              <a:ext cx="4030270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Routing</a:t>
              </a:r>
              <a:r>
                <a:rPr lang="ko-KR" altLang="en-US" dirty="0" smtClean="0"/>
                <a:t>할</a:t>
              </a:r>
              <a:r>
                <a:rPr lang="en-US" altLang="ko-KR" dirty="0" smtClean="0"/>
                <a:t> Layer</a:t>
              </a:r>
              <a:r>
                <a:rPr lang="ko-KR" altLang="en-US" dirty="0" smtClean="0"/>
                <a:t>를</a:t>
              </a:r>
              <a:r>
                <a:rPr lang="en-US" altLang="ko-KR" dirty="0" smtClean="0"/>
                <a:t> Bottom</a:t>
              </a:r>
              <a:r>
                <a:rPr lang="ko-KR" altLang="en-US" dirty="0" smtClean="0"/>
                <a:t>으로 설정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25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70" y="1282644"/>
            <a:ext cx="3767829" cy="5233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1762" y="582250"/>
            <a:ext cx="353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맑은 고딕" panose="020B0503020000020004" pitchFamily="50" charset="-127"/>
              </a:rPr>
              <a:t>배선이 </a:t>
            </a:r>
            <a:r>
              <a:rPr lang="ko-KR" altLang="en-US" sz="2800" smtClean="0">
                <a:latin typeface="맑은 고딕" panose="020B0503020000020004" pitchFamily="50" charset="-127"/>
              </a:rPr>
              <a:t>완료된 보드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46570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412" y="253212"/>
            <a:ext cx="10110558" cy="1400530"/>
          </a:xfrm>
        </p:spPr>
        <p:txBody>
          <a:bodyPr/>
          <a:lstStyle/>
          <a:p>
            <a:r>
              <a:rPr lang="ko-KR" altLang="en-US" dirty="0" smtClean="0"/>
              <a:t>부품 </a:t>
            </a:r>
            <a:r>
              <a:rPr lang="ko-KR" altLang="en-US" dirty="0" err="1" smtClean="0"/>
              <a:t>참조번호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RefDes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크기 조정 및 이동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90" y="2956216"/>
            <a:ext cx="2181225" cy="3771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1369" y="1109557"/>
            <a:ext cx="571915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Edit → Change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Options Tab →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각 항목의 값들을 아래 우측 그림과 같이 설정</a:t>
            </a:r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048345" y="2956216"/>
            <a:ext cx="2902181" cy="2952750"/>
            <a:chOff x="8705920" y="2124943"/>
            <a:chExt cx="2902181" cy="29527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051" y="2124943"/>
              <a:ext cx="2686050" cy="2952750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8705920" y="2124943"/>
              <a:ext cx="2466385" cy="2388868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4468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22" y="1670857"/>
            <a:ext cx="3596987" cy="42701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449" y="1587730"/>
            <a:ext cx="3082605" cy="4291705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endCxn id="5" idx="1"/>
          </p:cNvCxnSpPr>
          <p:nvPr/>
        </p:nvCxnSpPr>
        <p:spPr>
          <a:xfrm>
            <a:off x="4852209" y="3733582"/>
            <a:ext cx="2617240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57147" y="527549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해당 영역 드래그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922349" y="3121119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Text </a:t>
            </a:r>
            <a:r>
              <a:rPr lang="ko-KR" altLang="en-US" sz="2400" dirty="0" smtClean="0"/>
              <a:t>크기가 커짐</a:t>
            </a:r>
            <a:endParaRPr lang="ko-KR" altLang="en-US" sz="2400" dirty="0"/>
          </a:p>
        </p:txBody>
      </p:sp>
      <p:cxnSp>
        <p:nvCxnSpPr>
          <p:cNvPr id="11" name="직선 화살표 연결선 10"/>
          <p:cNvCxnSpPr>
            <a:stCxn id="8" idx="2"/>
          </p:cNvCxnSpPr>
          <p:nvPr/>
        </p:nvCxnSpPr>
        <p:spPr>
          <a:xfrm>
            <a:off x="3211657" y="989214"/>
            <a:ext cx="1360343" cy="2443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7919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560" y="160517"/>
            <a:ext cx="9404723" cy="1400530"/>
          </a:xfrm>
        </p:spPr>
        <p:txBody>
          <a:bodyPr/>
          <a:lstStyle/>
          <a:p>
            <a:r>
              <a:rPr lang="en-US" altLang="ko-KR" dirty="0" smtClean="0"/>
              <a:t>Shape (Copper)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7477" y="2721350"/>
            <a:ext cx="2171700" cy="3295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559" y="1391733"/>
            <a:ext cx="57191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Shape → Rectangular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Options Tab →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각 항목의 값들을 우측 그림과 같이 설정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err="1" smtClean="0">
                <a:latin typeface="맑은 고딕" panose="020B0503020000020004" pitchFamily="50" charset="-127"/>
              </a:rPr>
              <a:t>Gnd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</a:rPr>
              <a:t>보드 위에 배선이 있는 영역에 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</a:rPr>
              <a:t>드래그</a:t>
            </a:r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243519" y="1769052"/>
            <a:ext cx="2828925" cy="3352800"/>
            <a:chOff x="8636371" y="2061065"/>
            <a:chExt cx="2828925" cy="33528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6371" y="2061065"/>
              <a:ext cx="2828925" cy="3352800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8753302" y="2917767"/>
              <a:ext cx="365760" cy="191193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0450010" y="2726574"/>
              <a:ext cx="863612" cy="32419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790463" y="1769052"/>
            <a:ext cx="2066610" cy="4595033"/>
            <a:chOff x="6379120" y="2119255"/>
            <a:chExt cx="2066610" cy="459503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6972" y="2119255"/>
              <a:ext cx="1929636" cy="4595033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7538782" y="3478521"/>
              <a:ext cx="365760" cy="21031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 rot="5400000">
              <a:off x="8020721" y="3263823"/>
              <a:ext cx="502860" cy="347159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6379120" y="2219499"/>
              <a:ext cx="1525421" cy="73665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/>
          <p:cNvCxnSpPr>
            <a:endCxn id="9" idx="5"/>
          </p:cNvCxnSpPr>
          <p:nvPr/>
        </p:nvCxnSpPr>
        <p:spPr>
          <a:xfrm flipH="1" flipV="1">
            <a:off x="8262321" y="3307831"/>
            <a:ext cx="53563" cy="2998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63345" y="3607724"/>
            <a:ext cx="73460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클릭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673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1768" y="477656"/>
            <a:ext cx="9884579" cy="1400530"/>
          </a:xfrm>
        </p:spPr>
        <p:txBody>
          <a:bodyPr/>
          <a:lstStyle/>
          <a:p>
            <a:r>
              <a:rPr lang="ko-KR" altLang="en-US" dirty="0" smtClean="0"/>
              <a:t>아래와 같이 모든 배선과 </a:t>
            </a:r>
            <a:r>
              <a:rPr lang="en-US" altLang="ko-KR" dirty="0" smtClean="0"/>
              <a:t>Copper </a:t>
            </a:r>
            <a:r>
              <a:rPr lang="ko-KR" altLang="en-US" dirty="0" smtClean="0"/>
              <a:t>생성이 완료됨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36" y="1939201"/>
            <a:ext cx="3460086" cy="48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874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DRC (Design Rules Check)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8706" y="1950421"/>
            <a:ext cx="2038350" cy="308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09" y="2368850"/>
            <a:ext cx="379798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Display → Status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Update DRC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</a:rPr>
              <a:t>OK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523019" y="1950421"/>
            <a:ext cx="3435321" cy="4734526"/>
            <a:chOff x="7523019" y="1950421"/>
            <a:chExt cx="3435321" cy="473452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3019" y="1950421"/>
              <a:ext cx="3435321" cy="473452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9775767" y="4713316"/>
              <a:ext cx="955964" cy="38238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7523019" y="6168043"/>
              <a:ext cx="789710" cy="38238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59848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Gerber Data </a:t>
            </a:r>
            <a:r>
              <a:rPr lang="ko-KR" altLang="en-US" dirty="0" smtClean="0"/>
              <a:t>생성 </a:t>
            </a:r>
            <a:r>
              <a:rPr lang="en-US" altLang="ko-KR" sz="3200" dirty="0" smtClean="0"/>
              <a:t>(Drill legend </a:t>
            </a:r>
            <a:r>
              <a:rPr lang="ko-KR" altLang="en-US" sz="3200" dirty="0" smtClean="0"/>
              <a:t>생성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377" y="2642957"/>
            <a:ext cx="3609975" cy="2381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2642957"/>
            <a:ext cx="6649402" cy="3757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4349" y="1742779"/>
            <a:ext cx="69505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맑은 고딕" panose="020B0503020000020004" pitchFamily="50" charset="-127"/>
              </a:rPr>
              <a:t>Manafacture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→ NC </a:t>
            </a:r>
            <a:r>
              <a:rPr lang="en-US" altLang="ko-KR" sz="2400" dirty="0">
                <a:latin typeface="맑은 고딕" panose="020B0503020000020004" pitchFamily="50" charset="-127"/>
              </a:rPr>
              <a:t>→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Drill Customization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330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00" y="385289"/>
            <a:ext cx="2849865" cy="2258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399" y="302162"/>
            <a:ext cx="6038850" cy="4486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6" y="2832186"/>
            <a:ext cx="5277715" cy="3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5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698" y="2052639"/>
            <a:ext cx="7423271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6698" y="1061136"/>
            <a:ext cx="695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Auto generate symbols </a:t>
            </a:r>
            <a:r>
              <a:rPr lang="ko-KR" altLang="en-US" sz="2400" dirty="0" smtClean="0"/>
              <a:t>클릭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3" name="타원 2"/>
          <p:cNvSpPr/>
          <p:nvPr/>
        </p:nvSpPr>
        <p:spPr>
          <a:xfrm>
            <a:off x="5345085" y="4264429"/>
            <a:ext cx="789709" cy="54032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617141" y="5326281"/>
            <a:ext cx="1484401" cy="54032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402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83999" y="1233374"/>
            <a:ext cx="8067328" cy="4561982"/>
            <a:chOff x="1883753" y="1341440"/>
            <a:chExt cx="8067328" cy="456198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3753" y="1341440"/>
              <a:ext cx="8067328" cy="4561982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6076605" y="3790604"/>
              <a:ext cx="789709" cy="54032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530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735" y="2452427"/>
            <a:ext cx="3629025" cy="2419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7735" y="454306"/>
            <a:ext cx="69505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맑은 고딕" panose="020B0503020000020004" pitchFamily="50" charset="-127"/>
              </a:rPr>
              <a:t>Manafacture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→ NC </a:t>
            </a:r>
            <a:r>
              <a:rPr lang="en-US" altLang="ko-KR" sz="2400" dirty="0">
                <a:latin typeface="맑은 고딕" panose="020B0503020000020004" pitchFamily="50" charset="-127"/>
              </a:rPr>
              <a:t>→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 Drill Customization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</a:rPr>
              <a:t>아래 우측 그림과 같이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File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이름과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Output unit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을 확인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485659" y="2452427"/>
            <a:ext cx="3543300" cy="3981450"/>
            <a:chOff x="6485659" y="2452427"/>
            <a:chExt cx="3543300" cy="39814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5659" y="2452427"/>
              <a:ext cx="3543300" cy="3981450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6550429" y="2776451"/>
              <a:ext cx="1706880" cy="51538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85659" y="4015049"/>
              <a:ext cx="2328603" cy="51538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6550429" y="6093059"/>
              <a:ext cx="822961" cy="34081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4871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059" y="2206804"/>
            <a:ext cx="8947150" cy="3704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059" y="847898"/>
            <a:ext cx="6768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위 슬라이드에서 </a:t>
            </a:r>
            <a:r>
              <a:rPr lang="en-US" altLang="ko-KR" sz="2400" dirty="0" smtClean="0"/>
              <a:t>OK </a:t>
            </a:r>
            <a:r>
              <a:rPr lang="ko-KR" altLang="en-US" sz="2400" dirty="0" smtClean="0"/>
              <a:t>클릭하면 아래 그림과 같이 </a:t>
            </a:r>
            <a:endParaRPr lang="en-US" altLang="ko-KR" sz="2400" dirty="0" smtClean="0"/>
          </a:p>
          <a:p>
            <a:r>
              <a:rPr lang="ko-KR" altLang="en-US" sz="2400" dirty="0" smtClean="0"/>
              <a:t>하얀 사각형을 보드 옆에 배치한다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679943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134" y="2172176"/>
            <a:ext cx="8810625" cy="3590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134" y="1088968"/>
            <a:ext cx="5649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아래는 </a:t>
            </a:r>
            <a:r>
              <a:rPr lang="en-US" altLang="ko-KR" sz="2400" dirty="0" smtClean="0"/>
              <a:t>Drill Legend</a:t>
            </a:r>
            <a:r>
              <a:rPr lang="ko-KR" altLang="en-US" sz="2400" dirty="0" smtClean="0"/>
              <a:t>를 배치한 그림이다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51761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327" y="1901703"/>
            <a:ext cx="3629025" cy="2447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5514" y="651759"/>
            <a:ext cx="783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NC Drill </a:t>
            </a:r>
            <a:r>
              <a:rPr lang="ko-KR" altLang="en-US" sz="2400" dirty="0" smtClean="0"/>
              <a:t>생성</a:t>
            </a:r>
            <a:r>
              <a:rPr lang="en-US" altLang="ko-KR" sz="2400" dirty="0" smtClean="0"/>
              <a:t>: Drill </a:t>
            </a:r>
            <a:r>
              <a:rPr lang="ko-KR" altLang="en-US" sz="2400" dirty="0" smtClean="0"/>
              <a:t>가공을 할 때 필요한 여러 정보를 추출</a:t>
            </a:r>
            <a:endParaRPr lang="ko-KR" altLang="en-US" sz="2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963696" y="1901703"/>
            <a:ext cx="3765666" cy="4424282"/>
            <a:chOff x="4713317" y="1901703"/>
            <a:chExt cx="3765666" cy="442428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3686" y="1901703"/>
              <a:ext cx="2910546" cy="4152164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4713317" y="2909455"/>
              <a:ext cx="3765666" cy="341653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35138" y="1901703"/>
            <a:ext cx="379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Manufacture → NC </a:t>
            </a:r>
            <a:r>
              <a:rPr lang="en-US" altLang="ko-KR" sz="2400" dirty="0">
                <a:latin typeface="맑은 고딕" panose="020B0503020000020004" pitchFamily="50" charset="-127"/>
              </a:rPr>
              <a:t>→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NC Parameters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</a:rPr>
              <a:t>우측 그림과 같이 값 설정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8821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754" y="2266993"/>
            <a:ext cx="3676650" cy="2419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089" y="2266993"/>
            <a:ext cx="4714875" cy="3238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54" y="5139212"/>
            <a:ext cx="291465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3210" y="468907"/>
            <a:ext cx="6566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Manufacture → NC </a:t>
            </a:r>
            <a:r>
              <a:rPr lang="en-US" altLang="ko-KR" sz="2400" dirty="0">
                <a:latin typeface="맑은 고딕" panose="020B0503020000020004" pitchFamily="50" charset="-127"/>
              </a:rPr>
              <a:t>→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NC Drill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</a:rPr>
              <a:t>아래 우측 그림과 같이 값 설정 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→</a:t>
            </a:r>
            <a:r>
              <a:rPr lang="en-US" altLang="ko-KR" dirty="0" smtClean="0">
                <a:latin typeface="맑은 고딕" panose="020B0503020000020004" pitchFamily="50" charset="-127"/>
              </a:rPr>
              <a:t> </a:t>
            </a:r>
            <a:r>
              <a:rPr lang="en-US" altLang="ko-KR" dirty="0" smtClean="0"/>
              <a:t> </a:t>
            </a:r>
            <a:r>
              <a:rPr lang="en-US" altLang="ko-KR" sz="2400" dirty="0" smtClean="0"/>
              <a:t>Drill </a:t>
            </a:r>
            <a:r>
              <a:rPr lang="ko-KR" altLang="en-US" sz="2400" dirty="0" smtClean="0"/>
              <a:t>클릭</a:t>
            </a:r>
            <a:endParaRPr lang="ko-KR" altLang="en-US" sz="2400" dirty="0"/>
          </a:p>
        </p:txBody>
      </p:sp>
      <p:sp>
        <p:nvSpPr>
          <p:cNvPr id="8" name="타원 7"/>
          <p:cNvSpPr/>
          <p:nvPr/>
        </p:nvSpPr>
        <p:spPr>
          <a:xfrm>
            <a:off x="5652309" y="2244479"/>
            <a:ext cx="3358342" cy="328352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310254" y="2585258"/>
            <a:ext cx="1413164" cy="4406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9153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Gerber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195" y="2405574"/>
            <a:ext cx="1905000" cy="2400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8777" y="1205245"/>
            <a:ext cx="4898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Manufacture → Artwork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</a:rPr>
              <a:t>아래 우측 그림과 같이 값 설정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126479" y="2461376"/>
            <a:ext cx="3597697" cy="4100672"/>
            <a:chOff x="6556440" y="2369936"/>
            <a:chExt cx="3816130" cy="43365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6440" y="2369936"/>
              <a:ext cx="3816130" cy="433651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6658495" y="3408218"/>
              <a:ext cx="997527" cy="25330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965741" y="3641540"/>
              <a:ext cx="997527" cy="56469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658495" y="4065064"/>
              <a:ext cx="737530" cy="28234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6658495" y="6209607"/>
              <a:ext cx="590203" cy="407324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74044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630" y="172060"/>
            <a:ext cx="9404723" cy="1400530"/>
          </a:xfrm>
        </p:spPr>
        <p:txBody>
          <a:bodyPr/>
          <a:lstStyle/>
          <a:p>
            <a:r>
              <a:rPr lang="en-US" altLang="ko-KR" dirty="0" smtClean="0"/>
              <a:t>Shape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Gerber Format </a:t>
            </a:r>
            <a:r>
              <a:rPr lang="ko-KR" altLang="en-US" dirty="0" smtClean="0"/>
              <a:t>변경 및 </a:t>
            </a:r>
            <a:r>
              <a:rPr lang="en-US" altLang="ko-KR" dirty="0" smtClean="0"/>
              <a:t>Aperture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882" y="2853457"/>
            <a:ext cx="2162175" cy="3209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0" y="2853457"/>
            <a:ext cx="4086225" cy="390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0835" y="1572590"/>
            <a:ext cx="6535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Shape → Global Dynamic Parameters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</a:rPr>
              <a:t>아래 우측 그림과 같이 값 설정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73515" y="3217025"/>
            <a:ext cx="799132" cy="29094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03799" y="3798916"/>
            <a:ext cx="1123328" cy="3158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12850" y="6159731"/>
            <a:ext cx="794779" cy="46551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7984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Gerber Film </a:t>
            </a:r>
            <a:r>
              <a:rPr lang="ko-KR" altLang="en-US" dirty="0" smtClean="0"/>
              <a:t>설정 </a:t>
            </a:r>
            <a:r>
              <a:rPr lang="en-US" altLang="ko-KR" sz="3600" dirty="0" smtClean="0"/>
              <a:t>(Top/Bottom Film Data </a:t>
            </a:r>
            <a:r>
              <a:rPr lang="ko-KR" altLang="en-US" sz="3600" dirty="0" smtClean="0"/>
              <a:t>설정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85" y="3244639"/>
            <a:ext cx="1943100" cy="239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9782" y="1905669"/>
            <a:ext cx="5014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</a:rPr>
              <a:t>Manufacture → Artwork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클릭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</a:rPr>
              <a:t>우측 그림과 같이 값 설정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6216070" y="1989417"/>
            <a:ext cx="3834764" cy="4340530"/>
            <a:chOff x="6216070" y="1989417"/>
            <a:chExt cx="3834764" cy="43405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070" y="1989417"/>
              <a:ext cx="3834764" cy="434053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276109" y="2236124"/>
              <a:ext cx="606829" cy="26970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96102" y="3491345"/>
              <a:ext cx="1454727" cy="26600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359236" y="5868785"/>
              <a:ext cx="523702" cy="357448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452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10208</TotalTime>
  <Words>1862</Words>
  <Application>Microsoft Office PowerPoint</Application>
  <PresentationFormat>와이드스크린</PresentationFormat>
  <Paragraphs>316</Paragraphs>
  <Slides>116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2" baseType="lpstr">
      <vt:lpstr>Century Gothic</vt:lpstr>
      <vt:lpstr>맑은 고딕</vt:lpstr>
      <vt:lpstr>Arial</vt:lpstr>
      <vt:lpstr>Cambria Math</vt:lpstr>
      <vt:lpstr>Wingdings 3</vt:lpstr>
      <vt:lpstr>이온</vt:lpstr>
      <vt:lpstr>PCB Artwork</vt:lpstr>
      <vt:lpstr>Reference List (참고 문헌)</vt:lpstr>
      <vt:lpstr>프로그램 설치 위치</vt:lpstr>
      <vt:lpstr>PowerPoint 프레젠테이션</vt:lpstr>
      <vt:lpstr>PowerPoint 프레젠테이션</vt:lpstr>
      <vt:lpstr>New Project 생성</vt:lpstr>
      <vt:lpstr>PowerPoint 프레젠테이션</vt:lpstr>
      <vt:lpstr>  환경설정</vt:lpstr>
      <vt:lpstr>PowerPoint 프레젠테이션</vt:lpstr>
      <vt:lpstr>PowerPoint 프레젠테이션</vt:lpstr>
      <vt:lpstr>Library 추가</vt:lpstr>
      <vt:lpstr>PowerPoint 프레젠테이션</vt:lpstr>
      <vt:lpstr>부품 배치/편집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부품값 편집 </vt:lpstr>
      <vt:lpstr>PowerPoint 프레젠테이션</vt:lpstr>
      <vt:lpstr>Annotate: 부품들의 참조 번호 정렬</vt:lpstr>
      <vt:lpstr>PowerPoint 프레젠테이션</vt:lpstr>
      <vt:lpstr>PowerPoint 프레젠테이션</vt:lpstr>
      <vt:lpstr>PowerPoint 프레젠테이션</vt:lpstr>
      <vt:lpstr>DRC (Design Rules Check)</vt:lpstr>
      <vt:lpstr>PowerPoint 프레젠테이션</vt:lpstr>
      <vt:lpstr>PowerPoint 프레젠테이션</vt:lpstr>
      <vt:lpstr>PCB Footprint, PCB Editor 사용 전 작업</vt:lpstr>
      <vt:lpstr>PowerPoint 프레젠테이션</vt:lpstr>
      <vt:lpstr>PowerPoint 프레젠테이션</vt:lpstr>
      <vt:lpstr>PowerPoint 프레젠테이션</vt:lpstr>
      <vt:lpstr>위 방법은 각 부품마다 값을 입력하는 경우이고, 다음 경우는 한번에 전체 창을 열어 놓고 입력하는 것을 한다. </vt:lpstr>
      <vt:lpstr>PowerPoint 프레젠테이션</vt:lpstr>
      <vt:lpstr>PCB footprint 값 입력할 때 Value항목을 참고한다.</vt:lpstr>
      <vt:lpstr>BOM (Bill of Materials)</vt:lpstr>
      <vt:lpstr>아래 그림과 같이 회로도에 사용된 부품들의 리스트 등이 표시되는 것을 확인 할 수 있다.</vt:lpstr>
      <vt:lpstr>Netlist 생성</vt:lpstr>
      <vt:lpstr>아래 그림과 같이 설정을 확인 하면, 우측 그림과 같이 진행과정이 나타나게 되고, 정상적으로 완료되면, PCB 설계를 할 수 있는 PCB Designer 창이 나타난다.</vt:lpstr>
      <vt:lpstr>PowerPoint 프레젠테이션</vt:lpstr>
      <vt:lpstr>PCB 설계 (양면 기판)  </vt:lpstr>
      <vt:lpstr>정상적으로 Netlist 생성 과정이 진행되면 아래 그림의 위쪽 부분에 보이는 것처럼 확장자가 TUTORIAL1.brd (Board)인 파일이 자동적으로 생성되며 아래 그림이 초기 화면이다.</vt:lpstr>
      <vt:lpstr>PowerPoint 프레젠테이션</vt:lpstr>
      <vt:lpstr>PowerPoint 프레젠테이션</vt:lpstr>
      <vt:lpstr>PCB 설계 과정 Overview</vt:lpstr>
      <vt:lpstr>환경 설정</vt:lpstr>
      <vt:lpstr>Layer 설정</vt:lpstr>
      <vt:lpstr>Grid 설정</vt:lpstr>
      <vt:lpstr>PowerPoint 프레젠테이션</vt:lpstr>
      <vt:lpstr>Color 설정</vt:lpstr>
      <vt:lpstr>1. Board Geometry 클릭  2. 노란색 Color 지정  3. Subclasses에서 Outline 항목 체크  4. 오른쪽 색상 지정 클릭   5. Dimension과 Silkscreentop 항목도 색상 지정</vt:lpstr>
      <vt:lpstr>Stack-up 클릭, Pin, Via, Etch, Drc 항목에 대하여 All Check Box를 on 한 후 아래 그림과 같이 각 항목에 색상지정. 똑같이 Areas 클릭, Pkg KI 항목에 색상 지정.</vt:lpstr>
      <vt:lpstr>Package Geometry와 Components 항목에서 아래 그림처럼 지정된 항목 박스 Check 그리고 색상을 지정.</vt:lpstr>
      <vt:lpstr>Board Outline 그리기 및 부품 배치</vt:lpstr>
      <vt:lpstr>PowerPoint 프레젠테이션</vt:lpstr>
      <vt:lpstr>PowerPoint 프레젠테이션</vt:lpstr>
      <vt:lpstr>PowerPoint 프레젠테이션</vt:lpstr>
      <vt:lpstr>부품 배치(Quickplace)</vt:lpstr>
      <vt:lpstr>PowerPoint 프레젠테이션</vt:lpstr>
      <vt:lpstr>PowerPoint 프레젠테이션</vt:lpstr>
      <vt:lpstr>PowerPoint 프레젠테이션</vt:lpstr>
      <vt:lpstr>PowerPoint 프레젠테이션</vt:lpstr>
      <vt:lpstr>Constraints 설정/Net 속성 부여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Route</vt:lpstr>
      <vt:lpstr>PowerPoint 프레젠테이션</vt:lpstr>
      <vt:lpstr>PowerPoint 프레젠테이션</vt:lpstr>
      <vt:lpstr>PowerPoint 프레젠테이션</vt:lpstr>
      <vt:lpstr>부품 참조번호(RefDes) 크기 조정 및 이동</vt:lpstr>
      <vt:lpstr>PowerPoint 프레젠테이션</vt:lpstr>
      <vt:lpstr>Shape (Copper) 생성</vt:lpstr>
      <vt:lpstr>아래와 같이 모든 배선과 Copper 생성이 완료됨</vt:lpstr>
      <vt:lpstr>DRC (Design Rules Check)</vt:lpstr>
      <vt:lpstr>Gerber Data 생성 (Drill legend 생성)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Gerber 환경설정</vt:lpstr>
      <vt:lpstr>Shape의 Gerber Format 변경 및 Aperture 설정</vt:lpstr>
      <vt:lpstr>Gerber Film 설정 (Top/Bottom Film Data 설정)</vt:lpstr>
      <vt:lpstr>Silkscreen_Top Film Data 생성</vt:lpstr>
      <vt:lpstr>PowerPoint 프레젠테이션</vt:lpstr>
      <vt:lpstr>PowerPoint 프레젠테이션</vt:lpstr>
      <vt:lpstr>PowerPoint 프레젠테이션</vt:lpstr>
      <vt:lpstr>PowerPoint 프레젠테이션</vt:lpstr>
      <vt:lpstr>Soldermask_Top Film Data 생성</vt:lpstr>
      <vt:lpstr>PowerPoint 프레젠테이션</vt:lpstr>
      <vt:lpstr>아래는 완성된 Soldermask_Top Film이다.  Soldermask_Bottom Film도 똑같이 진행 하면 된다.</vt:lpstr>
      <vt:lpstr>PowerPoint 프레젠테이션</vt:lpstr>
      <vt:lpstr>PowerPoint 프레젠테이션</vt:lpstr>
      <vt:lpstr>Drill Draw Film Data 생성</vt:lpstr>
      <vt:lpstr>PowerPoint 프레젠테이션</vt:lpstr>
      <vt:lpstr>PowerPoint 프레젠테이션</vt:lpstr>
      <vt:lpstr>PowerPoint 프레젠테이션</vt:lpstr>
      <vt:lpstr>PowerPoint 프레젠테이션</vt:lpstr>
      <vt:lpstr>Gerber Film 추출 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PCB Artwork</dc:title>
  <dc:creator>Lee Daniel</dc:creator>
  <cp:lastModifiedBy>Lee Daniel</cp:lastModifiedBy>
  <cp:revision>399</cp:revision>
  <dcterms:created xsi:type="dcterms:W3CDTF">2019-04-09T11:36:08Z</dcterms:created>
  <dcterms:modified xsi:type="dcterms:W3CDTF">2019-04-29T04:19:53Z</dcterms:modified>
</cp:coreProperties>
</file>